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8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9.xml" ContentType="application/vnd.openxmlformats-officedocument.drawingml.chart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1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27" r:id="rId5"/>
    <p:sldMasterId id="2147483747" r:id="rId6"/>
    <p:sldMasterId id="2147483755" r:id="rId7"/>
    <p:sldMasterId id="2147483764" r:id="rId8"/>
    <p:sldMasterId id="2147483771" r:id="rId9"/>
    <p:sldMasterId id="2147483777" r:id="rId10"/>
    <p:sldMasterId id="2147483783" r:id="rId11"/>
    <p:sldMasterId id="2147483789" r:id="rId12"/>
    <p:sldMasterId id="2147483795" r:id="rId13"/>
  </p:sldMasterIdLst>
  <p:notesMasterIdLst>
    <p:notesMasterId r:id="rId48"/>
  </p:notesMasterIdLst>
  <p:handoutMasterIdLst>
    <p:handoutMasterId r:id="rId49"/>
  </p:handoutMasterIdLst>
  <p:sldIdLst>
    <p:sldId id="388" r:id="rId14"/>
    <p:sldId id="366" r:id="rId15"/>
    <p:sldId id="407" r:id="rId16"/>
    <p:sldId id="439" r:id="rId17"/>
    <p:sldId id="436" r:id="rId18"/>
    <p:sldId id="417" r:id="rId19"/>
    <p:sldId id="418" r:id="rId20"/>
    <p:sldId id="437" r:id="rId21"/>
    <p:sldId id="438" r:id="rId22"/>
    <p:sldId id="403" r:id="rId23"/>
    <p:sldId id="446" r:id="rId24"/>
    <p:sldId id="422" r:id="rId25"/>
    <p:sldId id="423" r:id="rId26"/>
    <p:sldId id="444" r:id="rId27"/>
    <p:sldId id="445" r:id="rId28"/>
    <p:sldId id="443" r:id="rId29"/>
    <p:sldId id="435" r:id="rId30"/>
    <p:sldId id="441" r:id="rId31"/>
    <p:sldId id="442" r:id="rId32"/>
    <p:sldId id="440" r:id="rId33"/>
    <p:sldId id="430" r:id="rId34"/>
    <p:sldId id="392" r:id="rId35"/>
    <p:sldId id="393" r:id="rId36"/>
    <p:sldId id="394" r:id="rId37"/>
    <p:sldId id="395" r:id="rId38"/>
    <p:sldId id="396" r:id="rId39"/>
    <p:sldId id="398" r:id="rId40"/>
    <p:sldId id="427" r:id="rId41"/>
    <p:sldId id="399" r:id="rId42"/>
    <p:sldId id="428" r:id="rId43"/>
    <p:sldId id="400" r:id="rId44"/>
    <p:sldId id="370" r:id="rId45"/>
    <p:sldId id="447" r:id="rId46"/>
    <p:sldId id="266" r:id="rId47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26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6" userDrawn="1">
          <p15:clr>
            <a:srgbClr val="A4A3A4"/>
          </p15:clr>
        </p15:guide>
        <p15:guide id="2" pos="2202" userDrawn="1">
          <p15:clr>
            <a:srgbClr val="A4A3A4"/>
          </p15:clr>
        </p15:guide>
        <p15:guide id="3" orient="horz" pos="3134" userDrawn="1">
          <p15:clr>
            <a:srgbClr val="A4A3A4"/>
          </p15:clr>
        </p15:guide>
        <p15:guide id="4" pos="2142" userDrawn="1">
          <p15:clr>
            <a:srgbClr val="A4A3A4"/>
          </p15:clr>
        </p15:guide>
        <p15:guide id="5" orient="horz" pos="2864" userDrawn="1">
          <p15:clr>
            <a:srgbClr val="A4A3A4"/>
          </p15:clr>
        </p15:guide>
        <p15:guide id="6" orient="horz" pos="3110" userDrawn="1">
          <p15:clr>
            <a:srgbClr val="A4A3A4"/>
          </p15:clr>
        </p15:guide>
        <p15:guide id="7" orient="horz" pos="2902">
          <p15:clr>
            <a:srgbClr val="A4A3A4"/>
          </p15:clr>
        </p15:guide>
        <p15:guide id="8" orient="horz" pos="3151">
          <p15:clr>
            <a:srgbClr val="A4A3A4"/>
          </p15:clr>
        </p15:guide>
        <p15:guide id="9" orient="horz" pos="2880">
          <p15:clr>
            <a:srgbClr val="A4A3A4"/>
          </p15:clr>
        </p15:guide>
        <p15:guide id="10" orient="horz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66FFFF"/>
    <a:srgbClr val="007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8" autoAdjust="0"/>
    <p:restoredTop sz="70692" autoAdjust="0"/>
  </p:normalViewPr>
  <p:slideViewPr>
    <p:cSldViewPr showGuides="1">
      <p:cViewPr varScale="1">
        <p:scale>
          <a:sx n="108" d="100"/>
          <a:sy n="108" d="100"/>
        </p:scale>
        <p:origin x="1872" y="102"/>
      </p:cViewPr>
      <p:guideLst>
        <p:guide pos="226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9" d="100"/>
          <a:sy n="79" d="100"/>
        </p:scale>
        <p:origin x="-3966" y="-66"/>
      </p:cViewPr>
      <p:guideLst>
        <p:guide orient="horz" pos="2886"/>
        <p:guide pos="2202"/>
        <p:guide orient="horz" pos="3134"/>
        <p:guide pos="2142"/>
        <p:guide orient="horz" pos="2864"/>
        <p:guide orient="horz" pos="3110"/>
        <p:guide orient="horz" pos="2902"/>
        <p:guide orient="horz" pos="3151"/>
        <p:guide orient="horz" pos="2880"/>
        <p:guide orient="horz" pos="312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handoutMaster" Target="handoutMasters/handout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4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>
                <a:solidFill>
                  <a:schemeClr val="bg1"/>
                </a:solidFill>
              </a:defRPr>
            </a:pPr>
            <a:r>
              <a:rPr lang="en-US" sz="1600" b="0" dirty="0" smtClean="0">
                <a:solidFill>
                  <a:schemeClr val="bg1"/>
                </a:solidFill>
              </a:rPr>
              <a:t>II</a:t>
            </a:r>
            <a:r>
              <a:rPr lang="ru-RU" sz="1600" b="0" dirty="0" smtClean="0">
                <a:solidFill>
                  <a:schemeClr val="bg1"/>
                </a:solidFill>
              </a:rPr>
              <a:t>-</a:t>
            </a:r>
            <a:r>
              <a:rPr lang="en-US" sz="1600" b="0" dirty="0" smtClean="0">
                <a:solidFill>
                  <a:schemeClr val="bg1"/>
                </a:solidFill>
              </a:rPr>
              <a:t>III</a:t>
            </a:r>
            <a:r>
              <a:rPr lang="en-US" sz="1600" b="0" baseline="0" dirty="0" smtClean="0">
                <a:solidFill>
                  <a:schemeClr val="bg1"/>
                </a:solidFill>
              </a:rPr>
              <a:t> </a:t>
            </a:r>
            <a:r>
              <a:rPr lang="ru-RU" sz="1600" b="0" baseline="0" dirty="0" smtClean="0">
                <a:solidFill>
                  <a:schemeClr val="bg1"/>
                </a:solidFill>
              </a:rPr>
              <a:t>уровень АПК</a:t>
            </a:r>
            <a:endParaRPr lang="ru-RU" sz="1600" b="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30683877344240207"/>
          <c:y val="1.6556866932705586E-2"/>
        </c:manualLayout>
      </c:layout>
      <c:overlay val="1"/>
    </c:title>
    <c:autoTitleDeleted val="0"/>
    <c:view3D>
      <c:rotX val="15"/>
      <c:rotY val="20"/>
      <c:rAngAx val="1"/>
    </c:view3D>
    <c:floor>
      <c:thickness val="0"/>
      <c:spPr>
        <a:solidFill>
          <a:schemeClr val="bg1">
            <a:lumMod val="85000"/>
          </a:schemeClr>
        </a:solidFill>
        <a:ln>
          <a:solidFill>
            <a:schemeClr val="bg1"/>
          </a:solidFill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2.7816143613654355E-2"/>
          <c:y val="0.1357636405100876"/>
          <c:w val="0.93880448404996042"/>
          <c:h val="0.533033635538432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II уровень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layout>
                <c:manualLayout>
                  <c:x val="8.534997859530064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9389153980702649E-2"/>
                  <c:y val="-1.5223767954111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3081412552370828E-2"/>
                  <c:y val="-1.5223767954111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Проведено проверок</c:v>
                </c:pt>
                <c:pt idx="1">
                  <c:v>Количество выявленных нарушений</c:v>
                </c:pt>
                <c:pt idx="2">
                  <c:v>Количество устраненных нарушений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4881</c:v>
                </c:pt>
                <c:pt idx="1">
                  <c:v>6130</c:v>
                </c:pt>
                <c:pt idx="2">
                  <c:v>6130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III уровень</c:v>
                </c:pt>
              </c:strCache>
            </c:strRef>
          </c:tx>
          <c:spPr>
            <a:solidFill>
              <a:srgbClr val="CCFF99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layout>
                <c:manualLayout>
                  <c:x val="1.991499500557015E-2"/>
                  <c:y val="6.977417887645081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06999571906012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37999714603998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Проведено проверок</c:v>
                </c:pt>
                <c:pt idx="1">
                  <c:v>Количество выявленных нарушений</c:v>
                </c:pt>
                <c:pt idx="2">
                  <c:v>Количество устраненных нарушений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114</c:v>
                </c:pt>
                <c:pt idx="1">
                  <c:v>7349</c:v>
                </c:pt>
                <c:pt idx="2">
                  <c:v>7349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2216920"/>
        <c:axId val="262216136"/>
        <c:axId val="0"/>
      </c:bar3DChart>
      <c:catAx>
        <c:axId val="262216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ru-RU"/>
          </a:p>
        </c:txPr>
        <c:crossAx val="262216136"/>
        <c:crosses val="autoZero"/>
        <c:auto val="1"/>
        <c:lblAlgn val="ctr"/>
        <c:lblOffset val="100"/>
        <c:noMultiLvlLbl val="0"/>
      </c:catAx>
      <c:valAx>
        <c:axId val="2622161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622169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1787266682236343E-2"/>
          <c:y val="0.88338362643099388"/>
          <c:w val="0.65510902283747774"/>
          <c:h val="8.6273397432762439E-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135226435693511E-2"/>
          <c:y val="0.17399694943608304"/>
          <c:w val="0.91486352892811984"/>
          <c:h val="0.708002050717599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99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9899160"/>
        <c:axId val="259894848"/>
      </c:barChart>
      <c:catAx>
        <c:axId val="259899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</a:defRPr>
            </a:pPr>
            <a:endParaRPr lang="ru-RU"/>
          </a:p>
        </c:txPr>
        <c:crossAx val="259894848"/>
        <c:crosses val="autoZero"/>
        <c:auto val="1"/>
        <c:lblAlgn val="ctr"/>
        <c:lblOffset val="100"/>
        <c:noMultiLvlLbl val="0"/>
      </c:catAx>
      <c:valAx>
        <c:axId val="259894848"/>
        <c:scaling>
          <c:orientation val="minMax"/>
          <c:max val="4"/>
          <c:min val="0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259899160"/>
        <c:crosses val="autoZero"/>
        <c:crossBetween val="between"/>
        <c:majorUnit val="1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912662033967552E-2"/>
          <c:y val="6.9918559773551728E-2"/>
          <c:w val="0.96870867394662241"/>
          <c:h val="0.540542076521412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Аварии и инциденты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1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Легкие несчастные случаи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Лист1!$C$2:$C$11</c:f>
              <c:numCache>
                <c:formatCode>General</c:formatCode>
                <c:ptCount val="10"/>
                <c:pt idx="1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Тяжелые несчастные случаи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9895240"/>
        <c:axId val="259894456"/>
      </c:barChart>
      <c:catAx>
        <c:axId val="259895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259894456"/>
        <c:crosses val="autoZero"/>
        <c:auto val="1"/>
        <c:lblAlgn val="ctr"/>
        <c:lblOffset val="100"/>
        <c:noMultiLvlLbl val="0"/>
      </c:catAx>
      <c:valAx>
        <c:axId val="259894456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59895240"/>
        <c:crosses val="autoZero"/>
        <c:crossBetween val="between"/>
        <c:majorUnit val="0.5"/>
      </c:valAx>
    </c:plotArea>
    <c:legend>
      <c:legendPos val="b"/>
      <c:overlay val="0"/>
      <c:txPr>
        <a:bodyPr/>
        <a:lstStyle/>
        <a:p>
          <a:pPr>
            <a:defRPr sz="1600">
              <a:solidFill>
                <a:schemeClr val="bg1"/>
              </a:solidFill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en-US" sz="1600" b="0" dirty="0" smtClean="0">
                <a:solidFill>
                  <a:schemeClr val="bg1"/>
                </a:solidFill>
              </a:rPr>
              <a:t>IV </a:t>
            </a:r>
            <a:r>
              <a:rPr lang="ru-RU" sz="1600" b="0" dirty="0" smtClean="0">
                <a:solidFill>
                  <a:schemeClr val="bg1"/>
                </a:solidFill>
              </a:rPr>
              <a:t>уровень АПК</a:t>
            </a:r>
            <a:endParaRPr lang="ru-RU" sz="1600" b="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36005700265914464"/>
          <c:y val="1.8810328203198941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solidFill>
          <a:schemeClr val="bg1">
            <a:lumMod val="85000"/>
          </a:schemeClr>
        </a:solidFill>
        <a:ln>
          <a:solidFill>
            <a:schemeClr val="bg1"/>
          </a:solidFill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2.7816143613654355E-2"/>
          <c:y val="0.15054898016917445"/>
          <c:w val="0.93880448404996042"/>
          <c:h val="0.5972519147284869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IV уровень</c:v>
                </c:pt>
              </c:strCache>
            </c:strRef>
          </c:tx>
          <c:spPr>
            <a:solidFill>
              <a:srgbClr val="FFCC66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layout>
                <c:manualLayout>
                  <c:x val="3.2577612021395329E-2"/>
                  <c:y val="-7.52413128127957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73120764997886E-2"/>
                  <c:y val="-1.1286196921919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654409835687107E-2"/>
                  <c:y val="-7.52413128127957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Проведено проверок</c:v>
                </c:pt>
                <c:pt idx="1">
                  <c:v>Количество выявленных нарушений</c:v>
                </c:pt>
                <c:pt idx="2">
                  <c:v>Количество устраненных нарушений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</c:v>
                </c:pt>
                <c:pt idx="1">
                  <c:v>757</c:v>
                </c:pt>
                <c:pt idx="2">
                  <c:v>712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2211040"/>
        <c:axId val="262211824"/>
        <c:axId val="0"/>
      </c:bar3DChart>
      <c:catAx>
        <c:axId val="262211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ru-RU"/>
          </a:p>
        </c:txPr>
        <c:crossAx val="262211824"/>
        <c:crosses val="autoZero"/>
        <c:auto val="1"/>
        <c:lblAlgn val="ctr"/>
        <c:lblOffset val="100"/>
        <c:noMultiLvlLbl val="0"/>
      </c:catAx>
      <c:valAx>
        <c:axId val="2622118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62211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597715826062282E-2"/>
          <c:y val="3.3624510752382215E-2"/>
          <c:w val="0.9608527471426962"/>
          <c:h val="0.542837318824912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F81BD">
                <a:lumMod val="20000"/>
                <a:lumOff val="8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МЧС</c:v>
                </c:pt>
                <c:pt idx="1">
                  <c:v>ГИТ</c:v>
                </c:pt>
                <c:pt idx="2">
                  <c:v>Производственный контроль ответсвенными лицами</c:v>
                </c:pt>
                <c:pt idx="3">
                  <c:v>Роспотребнадзор</c:v>
                </c:pt>
                <c:pt idx="4">
                  <c:v>II уровеь АПК</c:v>
                </c:pt>
                <c:pt idx="5">
                  <c:v>Ростехнадзор</c:v>
                </c:pt>
                <c:pt idx="6">
                  <c:v>ЗУ Газпром газнадзор</c:v>
                </c:pt>
                <c:pt idx="7">
                  <c:v>III уровень АПК </c:v>
                </c:pt>
                <c:pt idx="8">
                  <c:v>IV уровень АПК 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0.7</c:v>
                </c:pt>
                <c:pt idx="3">
                  <c:v>2</c:v>
                </c:pt>
                <c:pt idx="4">
                  <c:v>2.2000000000000002</c:v>
                </c:pt>
                <c:pt idx="5">
                  <c:v>3.4</c:v>
                </c:pt>
                <c:pt idx="6">
                  <c:v>30.6</c:v>
                </c:pt>
                <c:pt idx="7">
                  <c:v>53.7</c:v>
                </c:pt>
                <c:pt idx="8">
                  <c:v>84.1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2214960"/>
        <c:axId val="262215744"/>
      </c:barChart>
      <c:catAx>
        <c:axId val="262214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000" kern="80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2215744"/>
        <c:crosses val="autoZero"/>
        <c:auto val="1"/>
        <c:lblAlgn val="ctr"/>
        <c:lblOffset val="100"/>
        <c:noMultiLvlLbl val="0"/>
      </c:catAx>
      <c:valAx>
        <c:axId val="2622157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6221496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sz="1400" b="0" cap="none" dirty="0" smtClean="0"/>
              <a:t>ДИНАМИКА ИЗМЕНЕНИЯ ПОКАЗАТЕЛЯ ОПАСНОСТИ (</a:t>
            </a:r>
            <a:r>
              <a:rPr lang="en-US" sz="1400" b="0" cap="none" dirty="0" smtClean="0"/>
              <a:t>N</a:t>
            </a:r>
            <a:r>
              <a:rPr lang="ru-RU" sz="1400" b="0" cap="none" dirty="0" smtClean="0"/>
              <a:t>О) ЗА 2021-2023 ГОДА</a:t>
            </a:r>
            <a:endParaRPr lang="ru-RU" sz="1400" b="0" cap="none" dirty="0"/>
          </a:p>
        </c:rich>
      </c:tx>
      <c:layout>
        <c:manualLayout>
          <c:xMode val="edge"/>
          <c:yMode val="edge"/>
          <c:x val="0.17329003989720559"/>
          <c:y val="7.6320775804362279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419044625079813"/>
          <c:y val="0.23077415965797238"/>
          <c:w val="0.84823734332417078"/>
          <c:h val="0.497742739309643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6"/>
              </a:solidFill>
              <a:ln w="6350">
                <a:solidFill>
                  <a:schemeClr val="accent6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4.9259263568906114E-2"/>
                  <c:y val="-3.79403696885724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7407413304818892E-2"/>
                  <c:y val="-2.65582587820006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3333335374745003E-2"/>
                  <c:y val="-2.6558258782000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7.3580459943548615E-2"/>
                  <c:y val="1.8970202505324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185185638832232E-2"/>
                  <c:y val="-5.31165175640012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4.9259263568906211E-2"/>
                  <c:y val="3.03522957508578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9259263568906211E-2"/>
                  <c:y val="-4.93224805951439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4.9259263568906024E-2"/>
                  <c:y val="2.65582587820005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8883117137630546E-2"/>
                  <c:y val="-4.5528443626286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0.0%</c:formatCode>
                <c:ptCount val="12"/>
                <c:pt idx="0">
                  <c:v>0.04</c:v>
                </c:pt>
                <c:pt idx="1">
                  <c:v>3.4000000000000002E-2</c:v>
                </c:pt>
                <c:pt idx="2">
                  <c:v>3.4000000000000002E-2</c:v>
                </c:pt>
                <c:pt idx="3">
                  <c:v>0.05</c:v>
                </c:pt>
                <c:pt idx="4">
                  <c:v>5.5E-2</c:v>
                </c:pt>
                <c:pt idx="5">
                  <c:v>4.1000000000000002E-2</c:v>
                </c:pt>
                <c:pt idx="6">
                  <c:v>3.5999999999999997E-2</c:v>
                </c:pt>
                <c:pt idx="7">
                  <c:v>0.04</c:v>
                </c:pt>
                <c:pt idx="8">
                  <c:v>3.9E-2</c:v>
                </c:pt>
                <c:pt idx="9">
                  <c:v>3.5999999999999997E-2</c:v>
                </c:pt>
                <c:pt idx="10">
                  <c:v>3.5999999999999997E-2</c:v>
                </c:pt>
                <c:pt idx="11">
                  <c:v>3.9E-2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marker>
            <c:symbol val="square"/>
            <c:size val="5"/>
            <c:spPr>
              <a:solidFill>
                <a:schemeClr val="accent2"/>
              </a:solidFill>
              <a:ln w="6350"/>
            </c:spPr>
          </c:marker>
          <c:dPt>
            <c:idx val="3"/>
            <c:bubble3D val="0"/>
            <c:spPr>
              <a:ln w="25400"/>
            </c:spPr>
          </c:dPt>
          <c:dLbls>
            <c:dLbl>
              <c:idx val="0"/>
              <c:layout>
                <c:manualLayout>
                  <c:x val="-3.5843873552540366E-2"/>
                  <c:y val="-3.3750395304826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4814989382527946E-2"/>
                  <c:y val="2.2500263536551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411553668004968E-2"/>
                  <c:y val="-4.5000527073102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411553668004968E-2"/>
                  <c:y val="4.12504831503439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654332625501858E-2"/>
                  <c:y val="-3.0000351382068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5843873552540366E-2"/>
                  <c:y val="3.375039530482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8601094595043475E-2"/>
                  <c:y val="-3.0000351382068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6872757722552789E-2"/>
                  <c:y val="4.1250483150344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5843873552540366E-2"/>
                  <c:y val="3.375039530482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411553668004968E-2"/>
                  <c:y val="-3.750043922758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5843873552540366E-2"/>
                  <c:y val="3.375039530482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5.51444208500621E-3"/>
                  <c:y val="-2.6250307459309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accent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Лист1!$C$2:$C$13</c:f>
              <c:numCache>
                <c:formatCode>0.0%</c:formatCode>
                <c:ptCount val="12"/>
                <c:pt idx="0">
                  <c:v>0.01</c:v>
                </c:pt>
                <c:pt idx="1">
                  <c:v>0.01</c:v>
                </c:pt>
                <c:pt idx="2">
                  <c:v>1.0999999999999999E-2</c:v>
                </c:pt>
                <c:pt idx="3">
                  <c:v>8.9999999999999993E-3</c:v>
                </c:pt>
                <c:pt idx="4">
                  <c:v>1.2E-2</c:v>
                </c:pt>
                <c:pt idx="5">
                  <c:v>1.6E-2</c:v>
                </c:pt>
                <c:pt idx="6">
                  <c:v>8.0000000000000002E-3</c:v>
                </c:pt>
                <c:pt idx="7">
                  <c:v>1.2999999999999999E-2</c:v>
                </c:pt>
                <c:pt idx="8">
                  <c:v>1.0999999999999999E-2</c:v>
                </c:pt>
                <c:pt idx="9">
                  <c:v>8.0000000000000002E-3</c:v>
                </c:pt>
                <c:pt idx="10">
                  <c:v>8.9999999999999993E-3</c:v>
                </c:pt>
                <c:pt idx="11">
                  <c:v>8.0000000000000002E-3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dLbls>
            <c:dLbl>
              <c:idx val="0"/>
              <c:layout>
                <c:manualLayout>
                  <c:x val="-5.5144420850062104E-2"/>
                  <c:y val="-3.375039530482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411553668004968E-2"/>
                  <c:y val="-1.1250131768275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271663127509315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3786105212515526E-2"/>
                  <c:y val="-3.0000351382068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7572210425031E-2"/>
                  <c:y val="3.7500143948536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9629978765055892E-2"/>
                  <c:y val="-3.0000351382068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5843873552540366E-2"/>
                  <c:y val="-4.5000527073102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3086652510037264E-2"/>
                  <c:y val="4.1250483150343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3086652510037264E-2"/>
                  <c:y val="-3.0000351382068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3086652510037264E-2"/>
                  <c:y val="3.375039530482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2.7572210425031052E-2"/>
                  <c:y val="-2.6250307459309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5.51444208500621E-3"/>
                  <c:y val="3.375039530482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accent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Лист1!$D$2:$D$13</c:f>
              <c:numCache>
                <c:formatCode>0.0%</c:formatCode>
                <c:ptCount val="12"/>
                <c:pt idx="0">
                  <c:v>1.0999999999999999E-2</c:v>
                </c:pt>
                <c:pt idx="1">
                  <c:v>8.9999999999999993E-3</c:v>
                </c:pt>
                <c:pt idx="2">
                  <c:v>0.01</c:v>
                </c:pt>
                <c:pt idx="3">
                  <c:v>1.4999999999999999E-2</c:v>
                </c:pt>
                <c:pt idx="4">
                  <c:v>8.9999999999999993E-3</c:v>
                </c:pt>
                <c:pt idx="5">
                  <c:v>0.01</c:v>
                </c:pt>
                <c:pt idx="6">
                  <c:v>1.2999999999999999E-2</c:v>
                </c:pt>
                <c:pt idx="7">
                  <c:v>1.0999999999999999E-2</c:v>
                </c:pt>
                <c:pt idx="8">
                  <c:v>8.9999999999999993E-3</c:v>
                </c:pt>
                <c:pt idx="9">
                  <c:v>1.2E-2</c:v>
                </c:pt>
                <c:pt idx="10">
                  <c:v>8.0000000000000002E-3</c:v>
                </c:pt>
                <c:pt idx="11">
                  <c:v>7.0000000000000001E-3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2213000"/>
        <c:axId val="262212216"/>
      </c:lineChart>
      <c:catAx>
        <c:axId val="262213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2212216"/>
        <c:crosses val="autoZero"/>
        <c:auto val="1"/>
        <c:lblAlgn val="ctr"/>
        <c:lblOffset val="100"/>
        <c:noMultiLvlLbl val="0"/>
      </c:catAx>
      <c:valAx>
        <c:axId val="262212216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2213000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72855180546959"/>
          <c:y val="0.92384871436978444"/>
          <c:w val="0.60826488948211355"/>
          <c:h val="6.7811719448288815E-2"/>
        </c:manualLayout>
      </c:layout>
      <c:overlay val="0"/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/>
            </a:pPr>
            <a:r>
              <a:rPr lang="ru-RU" sz="1400" b="0" dirty="0" smtClean="0">
                <a:solidFill>
                  <a:schemeClr val="bg1"/>
                </a:solidFill>
                <a:effectLst/>
              </a:rPr>
              <a:t>ПОКАЗАТЕЛЬ ОПАСНОСТИ ПО КАТЕГОРИЯМ НАБЛЮДЕНИЯ ЗА 2021-2023 ГОДЫ</a:t>
            </a:r>
            <a:endParaRPr lang="ru-RU" sz="1400" b="0" dirty="0">
              <a:solidFill>
                <a:schemeClr val="bg1"/>
              </a:solidFill>
              <a:effectLst/>
            </a:endParaRPr>
          </a:p>
        </c:rich>
      </c:tx>
      <c:layout>
        <c:manualLayout>
          <c:xMode val="edge"/>
          <c:yMode val="edge"/>
          <c:x val="0.10788266357301973"/>
          <c:y val="7.445060436890215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2947468085165545"/>
          <c:y val="0.20849452084587611"/>
          <c:w val="0.54336204811069189"/>
          <c:h val="0.68732123794354538"/>
        </c:manualLayout>
      </c:layout>
      <c:radarChart>
        <c:radarStyle val="fill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ln>
              <a:solidFill>
                <a:schemeClr val="bg1">
                  <a:lumMod val="95000"/>
                </a:schemeClr>
              </a:solidFill>
            </a:ln>
          </c:spPr>
          <c:dLbls>
            <c:dLbl>
              <c:idx val="3"/>
              <c:layout>
                <c:manualLayout>
                  <c:x val="0"/>
                  <c:y val="-1.8612651092225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7942832033678292E-2"/>
                  <c:y val="-2.9780241747560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7942832033678341E-2"/>
                  <c:y val="1.8612651092225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tx2">
                        <a:lumMod val="40000"/>
                        <a:lumOff val="6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Реакция работника</c:v>
                </c:pt>
                <c:pt idx="1">
                  <c:v>Действия работника</c:v>
                </c:pt>
                <c:pt idx="2">
                  <c:v>Спецодежда и СИЗ</c:v>
                </c:pt>
                <c:pt idx="3">
                  <c:v>Инструмент и оборудование</c:v>
                </c:pt>
                <c:pt idx="4">
                  <c:v>Инструкции и правила</c:v>
                </c:pt>
                <c:pt idx="5">
                  <c:v>Рабочее место</c:v>
                </c:pt>
                <c:pt idx="6">
                  <c:v>Транспорт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2.7E-2</c:v>
                </c:pt>
                <c:pt idx="1">
                  <c:v>3.2000000000000001E-2</c:v>
                </c:pt>
                <c:pt idx="2">
                  <c:v>0.02</c:v>
                </c:pt>
                <c:pt idx="3">
                  <c:v>0.02</c:v>
                </c:pt>
                <c:pt idx="4">
                  <c:v>1.6E-2</c:v>
                </c:pt>
                <c:pt idx="5">
                  <c:v>3.5000000000000003E-2</c:v>
                </c:pt>
                <c:pt idx="6">
                  <c:v>1.2E-2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bg1">
                  <a:lumMod val="95000"/>
                </a:schemeClr>
              </a:solidFill>
            </a:ln>
          </c:spPr>
          <c:dLbls>
            <c:dLbl>
              <c:idx val="1"/>
              <c:layout>
                <c:manualLayout>
                  <c:x val="0"/>
                  <c:y val="-2.2335181310670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accent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Реакция работника</c:v>
                </c:pt>
                <c:pt idx="1">
                  <c:v>Действия работника</c:v>
                </c:pt>
                <c:pt idx="2">
                  <c:v>Спецодежда и СИЗ</c:v>
                </c:pt>
                <c:pt idx="3">
                  <c:v>Инструмент и оборудование</c:v>
                </c:pt>
                <c:pt idx="4">
                  <c:v>Инструкции и правила</c:v>
                </c:pt>
                <c:pt idx="5">
                  <c:v>Рабочее место</c:v>
                </c:pt>
                <c:pt idx="6">
                  <c:v>Транспорт</c:v>
                </c:pt>
              </c:strCache>
            </c:strRef>
          </c:cat>
          <c:val>
            <c:numRef>
              <c:f>Лист1!$C$2:$C$8</c:f>
              <c:numCache>
                <c:formatCode>0.0%</c:formatCode>
                <c:ptCount val="7"/>
                <c:pt idx="0">
                  <c:v>1.2E-2</c:v>
                </c:pt>
                <c:pt idx="1">
                  <c:v>1.2E-2</c:v>
                </c:pt>
                <c:pt idx="2">
                  <c:v>0.01</c:v>
                </c:pt>
                <c:pt idx="3">
                  <c:v>5.0000000000000001E-3</c:v>
                </c:pt>
                <c:pt idx="4">
                  <c:v>3.0000000000000001E-3</c:v>
                </c:pt>
                <c:pt idx="5">
                  <c:v>1.2999999999999999E-2</c:v>
                </c:pt>
                <c:pt idx="6">
                  <c:v>2E-3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Lbls>
            <c:dLbl>
              <c:idx val="2"/>
              <c:layout>
                <c:manualLayout>
                  <c:x val="-1.7512076323236158E-2"/>
                  <c:y val="-1.4890120873780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2.2335181310670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9186793872060263E-3"/>
                  <c:y val="-1.4890120873780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5.837358774412052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accent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Реакция работника</c:v>
                </c:pt>
                <c:pt idx="1">
                  <c:v>Действия работника</c:v>
                </c:pt>
                <c:pt idx="2">
                  <c:v>Спецодежда и СИЗ</c:v>
                </c:pt>
                <c:pt idx="3">
                  <c:v>Инструмент и оборудование</c:v>
                </c:pt>
                <c:pt idx="4">
                  <c:v>Инструкции и правила</c:v>
                </c:pt>
                <c:pt idx="5">
                  <c:v>Рабочее место</c:v>
                </c:pt>
                <c:pt idx="6">
                  <c:v>Транспорт</c:v>
                </c:pt>
              </c:strCache>
            </c:strRef>
          </c:cat>
          <c:val>
            <c:numRef>
              <c:f>Лист1!$D$2:$D$8</c:f>
              <c:numCache>
                <c:formatCode>0.0%</c:formatCode>
                <c:ptCount val="7"/>
                <c:pt idx="0">
                  <c:v>6.0000000000000001E-3</c:v>
                </c:pt>
                <c:pt idx="1">
                  <c:v>6.0000000000000001E-3</c:v>
                </c:pt>
                <c:pt idx="2">
                  <c:v>6.0000000000000001E-3</c:v>
                </c:pt>
                <c:pt idx="3">
                  <c:v>4.0000000000000001E-3</c:v>
                </c:pt>
                <c:pt idx="4">
                  <c:v>2E-3</c:v>
                </c:pt>
                <c:pt idx="5">
                  <c:v>8.0000000000000002E-3</c:v>
                </c:pt>
                <c:pt idx="6">
                  <c:v>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2212608"/>
        <c:axId val="262216528"/>
      </c:radarChart>
      <c:catAx>
        <c:axId val="26221260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solidFill>
                  <a:schemeClr val="bg1"/>
                </a:solidFill>
              </a:defRPr>
            </a:pPr>
            <a:endParaRPr lang="ru-RU"/>
          </a:p>
        </c:txPr>
        <c:crossAx val="262216528"/>
        <c:crosses val="autoZero"/>
        <c:auto val="1"/>
        <c:lblAlgn val="ctr"/>
        <c:lblOffset val="100"/>
        <c:noMultiLvlLbl val="0"/>
      </c:catAx>
      <c:valAx>
        <c:axId val="262216528"/>
        <c:scaling>
          <c:orientation val="minMax"/>
          <c:max val="4.0000000000000008E-2"/>
        </c:scaling>
        <c:delete val="0"/>
        <c:axPos val="l"/>
        <c:majorGridlines/>
        <c:numFmt formatCode="0%" sourceLinked="0"/>
        <c:majorTickMark val="cross"/>
        <c:minorTickMark val="none"/>
        <c:tickLblPos val="nextTo"/>
        <c:txPr>
          <a:bodyPr/>
          <a:lstStyle/>
          <a:p>
            <a:pPr>
              <a:defRPr sz="900">
                <a:solidFill>
                  <a:schemeClr val="bg1"/>
                </a:solidFill>
              </a:defRPr>
            </a:pPr>
            <a:endParaRPr lang="ru-RU"/>
          </a:p>
        </c:txPr>
        <c:crossAx val="262212608"/>
        <c:crosses val="autoZero"/>
        <c:crossBetween val="between"/>
        <c:majorUnit val="2.0000000000000004E-2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0.30177099489966525"/>
          <c:y val="0.92896327826528924"/>
          <c:w val="0.50712674859346085"/>
          <c:h val="6.7314191516265692E-2"/>
        </c:manualLayout>
      </c:layout>
      <c:overlay val="0"/>
      <c:txPr>
        <a:bodyPr/>
        <a:lstStyle/>
        <a:p>
          <a:pPr>
            <a:defRPr sz="1000" b="1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100" b="0" dirty="0" smtClean="0">
                <a:solidFill>
                  <a:schemeClr val="bg1"/>
                </a:solidFill>
              </a:rPr>
              <a:t>ДИАГРАММА</a:t>
            </a:r>
            <a:r>
              <a:rPr lang="ru-RU" sz="1100" b="0" baseline="0" dirty="0" smtClean="0">
                <a:solidFill>
                  <a:schemeClr val="bg1"/>
                </a:solidFill>
              </a:rPr>
              <a:t> ЗАТРАТ НА ОБЕСПЕЧЕНИЕ РАБОТНИКОВ ООО «ГАЗПРОМ ТРАНСГАЗ САМАРА» СРЕДСТВАМИ ИНДИВИДУАЛЬНОЙ ЗАЩИТЫ (ТЫС.РУБ.)</a:t>
            </a:r>
            <a:endParaRPr lang="ru-RU" sz="1100" b="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13144769442933257"/>
          <c:y val="2.296658961469579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solidFill>
          <a:schemeClr val="bg1">
            <a:lumMod val="85000"/>
          </a:schemeClr>
        </a:solidFill>
        <a:ln>
          <a:solidFill>
            <a:schemeClr val="bg1"/>
          </a:solidFill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9979757123121112E-2"/>
          <c:y val="0.22760139205215221"/>
          <c:w val="0.93880448404996042"/>
          <c:h val="0.6155645532823318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C66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layout>
                <c:manualLayout>
                  <c:x val="1.6418763191541046E-2"/>
                  <c:y val="-2.6373315480750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399718055812776E-2"/>
                  <c:y val="-2.80089034675782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781683701013247E-2"/>
                  <c:y val="-3.1151226333587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24095944966845E-2"/>
                  <c:y val="-2.9744188019444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11635627797997E-2"/>
                  <c:y val="-3.2395552329316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8429827103068203E-2"/>
                  <c:y val="-9.15634054953904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Лист1!$A$3:$A$8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Лист1!$B$3:$B$8</c:f>
              <c:numCache>
                <c:formatCode>General</c:formatCode>
                <c:ptCount val="6"/>
                <c:pt idx="0">
                  <c:v>76.471999999999994</c:v>
                </c:pt>
                <c:pt idx="1">
                  <c:v>76.495000000000005</c:v>
                </c:pt>
                <c:pt idx="2">
                  <c:v>80.988</c:v>
                </c:pt>
                <c:pt idx="3">
                  <c:v>80.948999999999998</c:v>
                </c:pt>
                <c:pt idx="4">
                  <c:v>86.989000000000004</c:v>
                </c:pt>
                <c:pt idx="5">
                  <c:v>88.765000000000001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2209864"/>
        <c:axId val="262210256"/>
        <c:axId val="0"/>
      </c:bar3DChart>
      <c:catAx>
        <c:axId val="262209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ru-RU"/>
          </a:p>
        </c:txPr>
        <c:crossAx val="262210256"/>
        <c:crosses val="autoZero"/>
        <c:auto val="1"/>
        <c:lblAlgn val="ctr"/>
        <c:lblOffset val="100"/>
        <c:noMultiLvlLbl val="0"/>
      </c:catAx>
      <c:valAx>
        <c:axId val="2622102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62209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36084707518577E-2"/>
          <c:y val="0.27097319757157129"/>
          <c:w val="0.94276094046243986"/>
          <c:h val="0.63139934025945255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</c:spPr>
          </c:marker>
          <c:dLbls>
            <c:dLbl>
              <c:idx val="0"/>
              <c:layout>
                <c:manualLayout>
                  <c:x val="-1.444953857048327E-2"/>
                  <c:y val="-2.7058006400177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4449538570483256E-2"/>
                  <c:y val="-2.3192576914437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1559630856386605E-2"/>
                  <c:y val="-1.93271474286980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022935399867656E-2"/>
                  <c:y val="-3.092343588591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4449538570483256E-2"/>
                  <c:y val="-3.4788865371656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7339446284579906E-2"/>
                  <c:y val="-3.4788865371656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7339446284579906E-2"/>
                  <c:y val="-3.865429485739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7339673836368419E-2"/>
                  <c:y val="-3.865429485739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3119261712773211E-2"/>
                  <c:y val="-4.251972434313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7339446284579802E-2"/>
                  <c:y val="-3.865429485739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332</c:v>
                </c:pt>
                <c:pt idx="1">
                  <c:v>300</c:v>
                </c:pt>
                <c:pt idx="2">
                  <c:v>240</c:v>
                </c:pt>
                <c:pt idx="3">
                  <c:v>230</c:v>
                </c:pt>
                <c:pt idx="4">
                  <c:v>219</c:v>
                </c:pt>
                <c:pt idx="5">
                  <c:v>200</c:v>
                </c:pt>
                <c:pt idx="6">
                  <c:v>187</c:v>
                </c:pt>
                <c:pt idx="7">
                  <c:v>165</c:v>
                </c:pt>
                <c:pt idx="8">
                  <c:v>151</c:v>
                </c:pt>
                <c:pt idx="9">
                  <c:v>141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793080"/>
        <c:axId val="257938496"/>
      </c:lineChart>
      <c:catAx>
        <c:axId val="157793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</a:defRPr>
            </a:pPr>
            <a:endParaRPr lang="ru-RU"/>
          </a:p>
        </c:txPr>
        <c:crossAx val="257938496"/>
        <c:crosses val="autoZero"/>
        <c:auto val="1"/>
        <c:lblAlgn val="ctr"/>
        <c:lblOffset val="100"/>
        <c:noMultiLvlLbl val="0"/>
      </c:catAx>
      <c:valAx>
        <c:axId val="2579384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77930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596481616985087E-2"/>
          <c:y val="2.698603663920383E-2"/>
          <c:w val="0.96272133556041661"/>
          <c:h val="0.694468537121421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подклас 3.1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Лист1!$A$2:$A$21</c:f>
              <c:strCache>
                <c:ptCount val="20"/>
                <c:pt idx="0">
                  <c:v>Электрогазосварщик</c:v>
                </c:pt>
                <c:pt idx="1">
                  <c:v>Оператор ГРС</c:v>
                </c:pt>
                <c:pt idx="2">
                  <c:v>Машинист ТК</c:v>
                </c:pt>
                <c:pt idx="3">
                  <c:v>Слесарь по ремонту ТУ</c:v>
                </c:pt>
                <c:pt idx="4">
                  <c:v>Трубопроводчик линейный</c:v>
                </c:pt>
                <c:pt idx="5">
                  <c:v>Машинист бульдозера</c:v>
                </c:pt>
                <c:pt idx="6">
                  <c:v>Машинист трубоукладчика</c:v>
                </c:pt>
                <c:pt idx="7">
                  <c:v>Газорезчик</c:v>
                </c:pt>
                <c:pt idx="8">
                  <c:v>Мастер ЛККСС</c:v>
                </c:pt>
                <c:pt idx="9">
                  <c:v>Слесарь по КИПиА</c:v>
                </c:pt>
                <c:pt idx="10">
                  <c:v>Водолаз</c:v>
                </c:pt>
                <c:pt idx="11">
                  <c:v>Водитель автомобиля</c:v>
                </c:pt>
                <c:pt idx="12">
                  <c:v>Приборист</c:v>
                </c:pt>
                <c:pt idx="13">
                  <c:v>Тракторист</c:v>
                </c:pt>
                <c:pt idx="14">
                  <c:v>Инженер ЛККС</c:v>
                </c:pt>
                <c:pt idx="15">
                  <c:v>Дефектоскопист</c:v>
                </c:pt>
                <c:pt idx="16">
                  <c:v>Дозиметрист</c:v>
                </c:pt>
                <c:pt idx="17">
                  <c:v>Машинист экскаватора</c:v>
                </c:pt>
                <c:pt idx="18">
                  <c:v>Водитель погрузчика</c:v>
                </c:pt>
                <c:pt idx="19">
                  <c:v>Вед. инж. ИТЦ (диагностика МГ )</c:v>
                </c:pt>
              </c:strCache>
            </c:strRef>
          </c:cat>
          <c:val>
            <c:numRef>
              <c:f>Лист1!$B$2:$B$21</c:f>
              <c:numCache>
                <c:formatCode>General</c:formatCode>
                <c:ptCount val="20"/>
                <c:pt idx="0">
                  <c:v>23</c:v>
                </c:pt>
                <c:pt idx="1">
                  <c:v>8</c:v>
                </c:pt>
                <c:pt idx="2">
                  <c:v>4</c:v>
                </c:pt>
                <c:pt idx="3">
                  <c:v>13</c:v>
                </c:pt>
                <c:pt idx="4">
                  <c:v>10</c:v>
                </c:pt>
                <c:pt idx="5">
                  <c:v>8</c:v>
                </c:pt>
                <c:pt idx="6">
                  <c:v>7</c:v>
                </c:pt>
                <c:pt idx="7">
                  <c:v>6</c:v>
                </c:pt>
                <c:pt idx="8">
                  <c:v>4</c:v>
                </c:pt>
                <c:pt idx="9">
                  <c:v>3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подклас 3.2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invertIfNegative val="0"/>
          <c:dLbls>
            <c:dLbl>
              <c:idx val="8"/>
              <c:layout>
                <c:manualLayout>
                  <c:x val="-3.0408498672561284E-3"/>
                  <c:y val="4.64129716581198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Лист1!$A$2:$A$21</c:f>
              <c:strCache>
                <c:ptCount val="20"/>
                <c:pt idx="0">
                  <c:v>Электрогазосварщик</c:v>
                </c:pt>
                <c:pt idx="1">
                  <c:v>Оператор ГРС</c:v>
                </c:pt>
                <c:pt idx="2">
                  <c:v>Машинист ТК</c:v>
                </c:pt>
                <c:pt idx="3">
                  <c:v>Слесарь по ремонту ТУ</c:v>
                </c:pt>
                <c:pt idx="4">
                  <c:v>Трубопроводчик линейный</c:v>
                </c:pt>
                <c:pt idx="5">
                  <c:v>Машинист бульдозера</c:v>
                </c:pt>
                <c:pt idx="6">
                  <c:v>Машинист трубоукладчика</c:v>
                </c:pt>
                <c:pt idx="7">
                  <c:v>Газорезчик</c:v>
                </c:pt>
                <c:pt idx="8">
                  <c:v>Мастер ЛККСС</c:v>
                </c:pt>
                <c:pt idx="9">
                  <c:v>Слесарь по КИПиА</c:v>
                </c:pt>
                <c:pt idx="10">
                  <c:v>Водолаз</c:v>
                </c:pt>
                <c:pt idx="11">
                  <c:v>Водитель автомобиля</c:v>
                </c:pt>
                <c:pt idx="12">
                  <c:v>Приборист</c:v>
                </c:pt>
                <c:pt idx="13">
                  <c:v>Тракторист</c:v>
                </c:pt>
                <c:pt idx="14">
                  <c:v>Инженер ЛККС</c:v>
                </c:pt>
                <c:pt idx="15">
                  <c:v>Дефектоскопист</c:v>
                </c:pt>
                <c:pt idx="16">
                  <c:v>Дозиметрист</c:v>
                </c:pt>
                <c:pt idx="17">
                  <c:v>Машинист экскаватора</c:v>
                </c:pt>
                <c:pt idx="18">
                  <c:v>Водитель погрузчика</c:v>
                </c:pt>
                <c:pt idx="19">
                  <c:v>Вед. инж. ИТЦ (диагностика МГ )</c:v>
                </c:pt>
              </c:strCache>
            </c:strRef>
          </c:cat>
          <c:val>
            <c:numRef>
              <c:f>Лист1!$C$2:$C$21</c:f>
              <c:numCache>
                <c:formatCode>General</c:formatCode>
                <c:ptCount val="20"/>
                <c:pt idx="0">
                  <c:v>11</c:v>
                </c:pt>
                <c:pt idx="1">
                  <c:v>15</c:v>
                </c:pt>
                <c:pt idx="2">
                  <c:v>14</c:v>
                </c:pt>
                <c:pt idx="10">
                  <c:v>2</c:v>
                </c:pt>
                <c:pt idx="15">
                  <c:v>1</c:v>
                </c:pt>
                <c:pt idx="16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подклас 3.3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invertIfNegative val="0"/>
          <c:dLbls>
            <c:dLbl>
              <c:idx val="8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Лист1!$A$2:$A$21</c:f>
              <c:strCache>
                <c:ptCount val="20"/>
                <c:pt idx="0">
                  <c:v>Электрогазосварщик</c:v>
                </c:pt>
                <c:pt idx="1">
                  <c:v>Оператор ГРС</c:v>
                </c:pt>
                <c:pt idx="2">
                  <c:v>Машинист ТК</c:v>
                </c:pt>
                <c:pt idx="3">
                  <c:v>Слесарь по ремонту ТУ</c:v>
                </c:pt>
                <c:pt idx="4">
                  <c:v>Трубопроводчик линейный</c:v>
                </c:pt>
                <c:pt idx="5">
                  <c:v>Машинист бульдозера</c:v>
                </c:pt>
                <c:pt idx="6">
                  <c:v>Машинист трубоукладчика</c:v>
                </c:pt>
                <c:pt idx="7">
                  <c:v>Газорезчик</c:v>
                </c:pt>
                <c:pt idx="8">
                  <c:v>Мастер ЛККСС</c:v>
                </c:pt>
                <c:pt idx="9">
                  <c:v>Слесарь по КИПиА</c:v>
                </c:pt>
                <c:pt idx="10">
                  <c:v>Водолаз</c:v>
                </c:pt>
                <c:pt idx="11">
                  <c:v>Водитель автомобиля</c:v>
                </c:pt>
                <c:pt idx="12">
                  <c:v>Приборист</c:v>
                </c:pt>
                <c:pt idx="13">
                  <c:v>Тракторист</c:v>
                </c:pt>
                <c:pt idx="14">
                  <c:v>Инженер ЛККС</c:v>
                </c:pt>
                <c:pt idx="15">
                  <c:v>Дефектоскопист</c:v>
                </c:pt>
                <c:pt idx="16">
                  <c:v>Дозиметрист</c:v>
                </c:pt>
                <c:pt idx="17">
                  <c:v>Машинист экскаватора</c:v>
                </c:pt>
                <c:pt idx="18">
                  <c:v>Водитель погрузчика</c:v>
                </c:pt>
                <c:pt idx="19">
                  <c:v>Вед. инж. ИТЦ (диагностика МГ )</c:v>
                </c:pt>
              </c:strCache>
            </c:strRef>
          </c:cat>
          <c:val>
            <c:numRef>
              <c:f>Лист1!$D$2:$D$21</c:f>
              <c:numCache>
                <c:formatCode>General</c:formatCode>
                <c:ptCount val="20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9900728"/>
        <c:axId val="259901512"/>
        <c:axId val="0"/>
      </c:bar3DChart>
      <c:catAx>
        <c:axId val="259900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700">
                <a:solidFill>
                  <a:schemeClr val="bg1"/>
                </a:solidFill>
              </a:defRPr>
            </a:pPr>
            <a:endParaRPr lang="ru-RU"/>
          </a:p>
        </c:txPr>
        <c:crossAx val="259901512"/>
        <c:crosses val="autoZero"/>
        <c:auto val="1"/>
        <c:lblAlgn val="ctr"/>
        <c:lblOffset val="100"/>
        <c:noMultiLvlLbl val="0"/>
      </c:catAx>
      <c:valAx>
        <c:axId val="2599015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9900728"/>
        <c:crosses val="autoZero"/>
        <c:crossBetween val="between"/>
      </c:valAx>
    </c:plotArea>
    <c:legend>
      <c:legendPos val="tr"/>
      <c:layout>
        <c:manualLayout>
          <c:xMode val="edge"/>
          <c:yMode val="edge"/>
          <c:x val="0.79572298426028842"/>
          <c:y val="0.12983739217581472"/>
          <c:w val="0.18742583379073308"/>
          <c:h val="0.20124328431058974"/>
        </c:manualLayout>
      </c:layout>
      <c:overlay val="0"/>
      <c:txPr>
        <a:bodyPr/>
        <a:lstStyle/>
        <a:p>
          <a:pPr>
            <a:defRPr sz="100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0" dirty="0" smtClean="0">
                <a:solidFill>
                  <a:schemeClr val="bg1"/>
                </a:solidFill>
              </a:rPr>
              <a:t>РАСПРЕДЕЛЕНИЕ РМ ПО ФАКТОРАМ</a:t>
            </a:r>
            <a:endParaRPr lang="ru-RU" sz="1400" b="0" dirty="0">
              <a:solidFill>
                <a:schemeClr val="bg1"/>
              </a:solidFill>
            </a:endParaRP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792486876640414E-2"/>
          <c:y val="0.17764289053210272"/>
          <c:w val="0.55659629265091859"/>
          <c:h val="0.740205032199830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sz="1050" dirty="0" smtClean="0"/>
                      <a:t>63 РМ (360 чел.)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050" dirty="0" smtClean="0"/>
                      <a:t>23 (25 чел.)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050" dirty="0" smtClean="0"/>
                      <a:t>16 (14 чел.)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sz="1050" dirty="0" smtClean="0"/>
                      <a:t>12 (58 чел.)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ru-RU" sz="1050" dirty="0" smtClean="0"/>
                      <a:t>11 (67 чел.)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ru-RU" sz="1050" dirty="0" smtClean="0"/>
                      <a:t>8 (20 чел.)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ru-RU" sz="1050" dirty="0" smtClean="0"/>
                      <a:t>6 (15 чел.)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7.807157024292171E-3"/>
                  <c:y val="-6.8139257279905385E-2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 smtClean="0"/>
                      <a:t>2 (2 чел.)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ru-RU" smtClean="0"/>
                      <a:t>1 (1 чел.)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Шум</c:v>
                </c:pt>
                <c:pt idx="1">
                  <c:v>Неионизирующее излучение + химический фактор</c:v>
                </c:pt>
                <c:pt idx="2">
                  <c:v>Вибрация общая</c:v>
                </c:pt>
                <c:pt idx="3">
                  <c:v>Тяжесть ТП</c:v>
                </c:pt>
                <c:pt idx="4">
                  <c:v>Химический фактор + неионизирующее излучение + тяжесть ТП</c:v>
                </c:pt>
                <c:pt idx="5">
                  <c:v>Ионизирующее излучение</c:v>
                </c:pt>
                <c:pt idx="6">
                  <c:v>АПФД - неионизирующие излучения</c:v>
                </c:pt>
                <c:pt idx="7">
                  <c:v>Шум + вибрация общая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63</c:v>
                </c:pt>
                <c:pt idx="1">
                  <c:v>23</c:v>
                </c:pt>
                <c:pt idx="2">
                  <c:v>16</c:v>
                </c:pt>
                <c:pt idx="3">
                  <c:v>12</c:v>
                </c:pt>
                <c:pt idx="4">
                  <c:v>11</c:v>
                </c:pt>
                <c:pt idx="5">
                  <c:v>8</c:v>
                </c:pt>
                <c:pt idx="6">
                  <c:v>6</c:v>
                </c:pt>
                <c:pt idx="7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455946095773796"/>
          <c:y val="9.3210628336197018E-2"/>
          <c:w val="0.36854883178952691"/>
          <c:h val="0.89214915498859615"/>
        </c:manualLayout>
      </c:layout>
      <c:overlay val="0"/>
      <c:txPr>
        <a:bodyPr/>
        <a:lstStyle/>
        <a:p>
          <a:pPr>
            <a:defRPr sz="100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</cdr:x>
      <cdr:y>0.00138</cdr:y>
    </cdr:from>
    <cdr:to>
      <cdr:x>0.48965</cdr:x>
      <cdr:y>0.09335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6144" y="4144"/>
          <a:ext cx="819379" cy="2756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chemeClr val="bg1"/>
              </a:solidFill>
              <a:latin typeface="Calibri" panose="020F0502020204030204" pitchFamily="34" charset="0"/>
            </a:rPr>
            <a:t>ДОЛЖНОСТЬ (ПРОФЕССИЯ),РМ</a:t>
          </a:r>
          <a:endParaRPr lang="ru-RU" sz="1200" dirty="0">
            <a:solidFill>
              <a:schemeClr val="bg1"/>
            </a:solidFill>
            <a:latin typeface="Calibri" panose="020F050202020403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0.01352</cdr:x>
      <cdr:y>0.03024</cdr:y>
    </cdr:from>
    <cdr:to>
      <cdr:x>0.68858</cdr:x>
      <cdr:y>0.13584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7038" y="99553"/>
          <a:ext cx="4344969" cy="3476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solidFill>
                <a:schemeClr val="bg1"/>
              </a:solidFill>
            </a:rPr>
            <a:t>АНАЛИЗ ПРОФЕССИОНАЛЬНЫХ ЗАБОЛЕВАНИЙ В ООО «ГАЗПРОМ ТРАНСГАЗ САМАРА» </a:t>
          </a:r>
          <a:endParaRPr lang="ru-RU" sz="1400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6" y="4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E431C-8C36-4D7E-B9EF-A81810C5439C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30098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6" y="9430098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F8D38-B759-4F71-8C75-97855087A8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626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4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0C1DF-F1E7-4F55-A84B-C146222D7CE7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7713"/>
            <a:ext cx="6613525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9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8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30098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185DB-A00E-4AF3-B661-15E025881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843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2859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99680" y="4715907"/>
            <a:ext cx="5945108" cy="4467701"/>
          </a:xfrm>
        </p:spPr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Обществе в соответствии Трудовым Кодексом, постановлением Правительства РФ от 24 декабря 2021 г. № 2464 «О порядке обучения по охране труда и проверки знания требований охраны труда», приказом Общества от 30.03.2023 №192 «О проведении обучения по охране труда для отдельной категории работников ООО «Газпром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трансгаз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Самара», без привлечения организации, индивидуального предпринимателя, оказывающих услуги по обучению работодателей и работников вопросам охраны труда» и распоряжением ООО «Газпром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трансгаз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Самара» «Об обучении по охране труда работников ООО «Газпром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трансгаз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Самара»» от 03.05.2023 №147 в Обществе действует установленная в ПАО «Газпром» система обучения и проверки знаний, повышения квалификации работников по охране труда.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Обучение работников осуществляется Учебно-производственным центром, который располагает учебным полигоном,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расположенным на территории Управления аварийно-восстановительных работ.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площадках полигона персонал Общества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трабатывает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навыки проведения работ повышенной опасности, таких как: работы на высоте и в ограниченном и замкнутом пространстве, работы с грузоподъемными механизмами, газоопасные и огневые работы, работы по аварийной перестановке запорно-регулирующей арматуры.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072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Обеспечение работников специальной одеждой, специальной обувью и другими средствами индивидуальной защиты, в том числе смывающими и обезвреживающими средствами осуществляется в соответствии с локальными нормативными актами согласно Приложений №6 и №9 к Коллективному договору Общества.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Обеспечена работа двух централизованных центров по стирке спецодежды (на базе Сергиевского ЛПУМГ и Управления по эксплуатации зданий и сооружений).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связи с изменениями в трудовом законодательстве и переходом на единые Типовые нормы средств индивидуальной защиты и смывающих средств, утвержденные приказом Минтруда РФ от 29.10.2021 №767Н (вступившие с 1 сентября 2023 года) пересмотрено Приложение № 9 к Коллективному договору «Перечень рабочих мест, для которых необходима выдача смывающих и (или) обезвреживающих средств в ООО «Газпром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трансгаз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Самара»» и заменено на Нормы выдачи дерматологических средств индивидуальной защиты и смывающих средств работникам в зависимости от характера производственных загрязнений и видов работ в ООО «Газпром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трангаз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Самара», вступившие в силу с 1 января 2024 года.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Количество работающих, обеспеченных специальной одеждой, специальной обувью и другими средствами индивидуальной защиты – 3918 человек, процент обеспеченности – 100%, затраты на одного работника составляют 22,66 тыс. руб.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530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06095" y="4715907"/>
            <a:ext cx="6422184" cy="4467701"/>
          </a:xfrm>
        </p:spPr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целью приобретения и закрепления работниками теоретических знаний и практических навыков, необходимых для безопасной локализации и ликвидации последствий аварийных ситуаций, а также периодической проверки готовности сил и средств работники Общества проходят обучение по ПМЛА и в установленном порядке участвуют в противоаварийных тренировках. 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632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06095" y="4715907"/>
            <a:ext cx="6422184" cy="4467701"/>
          </a:xfrm>
        </p:spPr>
        <p:txBody>
          <a:bodyPr/>
          <a:lstStyle/>
          <a:p>
            <a:pPr algn="just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рамках обеспечения безопасных условий труда на ГПА КС силами ГКС выполняются работы по приведению лестниц и площадок обслуживания в соответствие с требованиями ПБ </a:t>
            </a:r>
            <a:r>
              <a:rPr lang="ru-RU" sz="1200" dirty="0" smtClean="0"/>
              <a:t>ГОСТ 23120-2016 «Лестницы маршевые, площадки и ограждения стальные. Технические условия», </a:t>
            </a:r>
          </a:p>
          <a:p>
            <a:pPr algn="just"/>
            <a:r>
              <a:rPr lang="ru-RU" sz="1200" dirty="0" smtClean="0"/>
              <a:t>Правилам по охране труда при работе на высоте, утвержденные приказом Министерством труда  и социальной защиты Российской Федерации от 16.11.2020 №782н, </a:t>
            </a:r>
          </a:p>
          <a:p>
            <a:pPr algn="just"/>
            <a:r>
              <a:rPr lang="ru-RU" sz="1200" dirty="0" smtClean="0"/>
              <a:t>СТО-01-764-2022 «Организация и безопасное проведение работ на высоте».</a:t>
            </a:r>
          </a:p>
          <a:p>
            <a:endParaRPr lang="ru-RU" sz="120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632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С целью снижения рисков </a:t>
            </a:r>
            <a:r>
              <a:rPr lang="ru-RU" dirty="0" err="1" smtClean="0"/>
              <a:t>травмирования</a:t>
            </a:r>
            <a:r>
              <a:rPr lang="ru-RU" dirty="0" smtClean="0"/>
              <a:t> персонала и организации работ по очистке кровли зданий в соответствии с требованиями Правил по охране труда при работе на высоте, в рамках бюджета расходов и затрат «Услуги по охране труда и промышленной безопасности» подрядной организацией проведены работы по установке горизонтальных анкерных линий на кровлях административных зданий.</a:t>
            </a:r>
          </a:p>
          <a:p>
            <a:pPr algn="just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1CD69-5C48-4D93-8C51-8F80543EEA2F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195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 целях снижения профессиональных рисков при проведении работ повышенной опасности на высоте организована работа по обеспечению филиалов оборудованием: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 smtClean="0"/>
              <a:t>-	Эвакуационное оборудование для работы в колодцах (</a:t>
            </a:r>
            <a:r>
              <a:rPr lang="ru-RU" dirty="0" err="1" smtClean="0"/>
              <a:t>триподы</a:t>
            </a:r>
            <a:r>
              <a:rPr lang="ru-RU" dirty="0" smtClean="0"/>
              <a:t>);</a:t>
            </a:r>
          </a:p>
          <a:p>
            <a:r>
              <a:rPr lang="ru-RU" dirty="0" smtClean="0"/>
              <a:t>-	Подъемник стреловой прицепной, комбинированный (аккумуляторные батареи или сеть переменного тока с напряжением 380В) и Передвижной гидравлический подъемник-приводной;</a:t>
            </a:r>
          </a:p>
          <a:p>
            <a:r>
              <a:rPr lang="ru-RU" dirty="0" smtClean="0"/>
              <a:t>-	Вышка тура алюминиевой с наклонной лестницей;</a:t>
            </a:r>
          </a:p>
          <a:p>
            <a:r>
              <a:rPr lang="ru-RU" dirty="0" smtClean="0"/>
              <a:t>-	Подъемник телескопический и Вышки стремянки с площадками различной высоты до 4 м..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1CD69-5C48-4D93-8C51-8F80543EEA2F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392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/>
              <a:t>В рамках бюджета расходов и затрат «Услуги по охране труда и промышленной безопасности» были проведены работы </a:t>
            </a:r>
            <a:r>
              <a:rPr lang="ru-RU" dirty="0" smtClean="0"/>
              <a:t>по</a:t>
            </a:r>
            <a:r>
              <a:rPr lang="ru-RU" baseline="0" dirty="0" smtClean="0"/>
              <a:t> п</a:t>
            </a:r>
            <a:r>
              <a:rPr lang="ru-RU" dirty="0" smtClean="0"/>
              <a:t>роведению </a:t>
            </a:r>
            <a:r>
              <a:rPr lang="ru-RU" dirty="0"/>
              <a:t>и обеспечению шумоизоляции на рабочих местах водителей УТТиСТ на сумму </a:t>
            </a:r>
            <a:r>
              <a:rPr lang="ru-RU" dirty="0" smtClean="0"/>
              <a:t>499 </a:t>
            </a:r>
            <a:r>
              <a:rPr lang="ru-RU" dirty="0"/>
              <a:t>тыс. руб</a:t>
            </a:r>
            <a:r>
              <a:rPr lang="ru-RU" dirty="0" smtClean="0"/>
              <a:t>. (без НДС). </a:t>
            </a:r>
            <a:endParaRPr lang="ru-RU" dirty="0"/>
          </a:p>
          <a:p>
            <a:pPr lvl="0" algn="just"/>
            <a:endParaRPr lang="ru-RU" dirty="0" smtClean="0"/>
          </a:p>
          <a:p>
            <a:pPr lvl="0"/>
            <a:r>
              <a:rPr lang="ru-RU" dirty="0" smtClean="0"/>
              <a:t>В период с 2018 по 2023 годы на объектах </a:t>
            </a:r>
            <a:r>
              <a:rPr lang="ru-RU" dirty="0" err="1" smtClean="0"/>
              <a:t>УТТиСТ</a:t>
            </a:r>
            <a:r>
              <a:rPr lang="ru-RU" dirty="0" smtClean="0"/>
              <a:t> реализована программа мероприятий по снижению уровней шума на транспортных средствах </a:t>
            </a:r>
            <a:r>
              <a:rPr lang="ru-RU" dirty="0" err="1" smtClean="0"/>
              <a:t>УТТиСТ</a:t>
            </a:r>
            <a:r>
              <a:rPr lang="ru-RU" dirty="0" smtClean="0"/>
              <a:t>.</a:t>
            </a:r>
            <a:r>
              <a:rPr lang="ru-RU" baseline="0" dirty="0" smtClean="0"/>
              <a:t> </a:t>
            </a:r>
            <a:r>
              <a:rPr lang="ru-RU" dirty="0" smtClean="0"/>
              <a:t>Для снижения уровней шума проведены следующие мероприятия:</a:t>
            </a:r>
          </a:p>
          <a:p>
            <a:pPr lvl="0"/>
            <a:r>
              <a:rPr lang="ru-RU" dirty="0" smtClean="0"/>
              <a:t>- </a:t>
            </a:r>
            <a:r>
              <a:rPr lang="ru-RU" dirty="0" err="1" smtClean="0"/>
              <a:t>шумоизоляция</a:t>
            </a:r>
            <a:r>
              <a:rPr lang="ru-RU" dirty="0" smtClean="0"/>
              <a:t> рабочих мест водителей автомобилей и машинистов автотракторной техники;</a:t>
            </a:r>
          </a:p>
          <a:p>
            <a:pPr lvl="0"/>
            <a:r>
              <a:rPr lang="ru-RU" dirty="0" smtClean="0"/>
              <a:t>- замена транспортных средств с высоким уровнем шума на новую технику, соответствующую санитарно-гигиеническим нормам по шуму;</a:t>
            </a:r>
          </a:p>
          <a:p>
            <a:pPr lvl="0"/>
            <a:r>
              <a:rPr lang="ru-RU" dirty="0" smtClean="0"/>
              <a:t>- снижение времени воздействия вредного производственного фактора «Шум» (перевод в аварийный запас, оптимизация производственных процессов, снижение интенсивности использования техники с вредными условиями труда).</a:t>
            </a:r>
          </a:p>
          <a:p>
            <a:pPr lvl="0"/>
            <a:r>
              <a:rPr lang="ru-RU" dirty="0" smtClean="0"/>
              <a:t>Благодаря реализации программы количество рабочих мест не соответствующих санитарно-гигиеническим нормам по вредному производственному фактору «Шум» снижено с 38 рабочих мест на 31.01.2017 до 5 рабочих мест на 31.12.2023.   </a:t>
            </a:r>
          </a:p>
          <a:p>
            <a:pPr lvl="0"/>
            <a:r>
              <a:rPr lang="ru-RU" dirty="0" smtClean="0"/>
              <a:t>Также в ходе реализации программы на рабочих местах </a:t>
            </a:r>
            <a:r>
              <a:rPr lang="ru-RU" dirty="0" err="1" smtClean="0"/>
              <a:t>УТТиСТ</a:t>
            </a:r>
            <a:r>
              <a:rPr lang="ru-RU" dirty="0" smtClean="0"/>
              <a:t> максимально снижен риск возникновения профессиональных заболеваний, количество рабочих с классом условий труда 3.2 и 3.3 снижено до 0.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1CD69-5C48-4D93-8C51-8F80543EEA2F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7145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7713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повышения надежности работы оборудования КС, обеспечения безопасных условий труда и снижения воздействия вредных производственных факторов на работников эксплуатирующих служб при выполнении ремонтов ГПА осуществляется плановая замена устаревшего оборудования на новое, отвечающее современным требованиям по технологичности, безопасности и надежности.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в 2021-2022 годах была выполнена замена ШВ и ВОУ на ГПА-Ц-6,3Б  № 25 КС Сызрань, № 24 и №25 КС Павловская на оборудование производства ООО «Волга-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энергогаз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новых ШВ и ВОУ позволяет снизить шум от работы ГПА на 3 дБ, повысить надежность за счет установки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полноресурсного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изделия и обеспечения высокой степени очистки циклового воздуха ГПА.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 2022 году впервые внедрена система электрозапуска двигателя НК-14СТ в составе ГПА-Ц-6,3Б (ГПА № 27 КС Сызрань).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пуско-наладочные работы, успешно проведены предварительные эксплуатационные испытания и межведомственные испытания для внедрения системы электрозапуска на все ГПА данного типа.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системы электрозапуска ГТД на ГПА позволяет значительно снизить шум на режиме запуска, исключить выбросы природного газа в атмосферу (экономия газа в 2022 году составила 23,1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куб.) и расширить возможности по диагностике отклонений при работе ГТД на ранних стадиях развития путем высокоточного анализа параметров работы электростартера.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Ранее система электрозапуска была внедрена на ГПА-Ц-25 и применена на ГПА-Ц-16.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в Обществе эксплуатируется 6 ГПА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электрозапуском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выполнении капитального ремонта ГПА типа ГТК-10-4 и СТД-12500 выполнена замена промежуточного приводного вала с зубчатым зацеплением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безсмазочную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пластинчатую муфту ТМРЛ на 6 ГТК-10-4 и 3 СТД-12500. Всего по Обществу применено 40 пластинчатых муфт ТМРЛ.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безсмазочных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муфт значительно снижает уровень шума и вибрации в компрессорном цеху при работе ГПА и повышает надежность работы трансмиссии за счет исключения необходимости подвода смазки.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Стоить отметить, что снижение уровня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вибро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-акустического воздействия (шума) является высоко затратным и высокотехнологичным мероприятием.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в предыдущие на КС Сергиевская была выполнена изоляция трубопроводов «Гитары» КЦ-2 КС Сергиевская высокотехнологичным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-поглощающим изоляционным материалом К-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(8 слоев), результат снижения уровня шума : -2Дб.  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F542-0CF8-4D46-9C15-E25CCB08C5C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737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79420" y="4715910"/>
            <a:ext cx="6329958" cy="4912139"/>
          </a:xfrm>
        </p:spPr>
        <p:txBody>
          <a:bodyPr>
            <a:noAutofit/>
          </a:bodyPr>
          <a:lstStyle/>
          <a:p>
            <a:r>
              <a:rPr lang="ru-RU" sz="1000" dirty="0"/>
              <a:t>На проведение специальной оценки условий труда в Обществе действует договор с ООО «Си-Эй-Си – Городской центр Экспертиз».  </a:t>
            </a:r>
            <a:endParaRPr lang="ru-RU" sz="1000" dirty="0" smtClean="0"/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состоянию на 31.12.2023 г. В Обществе: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Всего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3619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рабочих мест.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Оценено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3535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рабочих места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которых занято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4633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классом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(оптимальные условия труда) оценено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рабочих места, на которых занято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классом 2 (допустимые условия труда) оценены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3386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рабочих места, на которых занято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4067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классом 3, (вредные условия труда) оценены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141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рабочее место, на которых занято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561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человек, из них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женщин.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последние 5 лет, количество рабочих мест в Обществе с вредными условиями труда снизилось почти на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30%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составляет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59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кол-вом работников, которым улучшены условия труда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78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из них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женщин. Кол-во женщин работающих во вредных условиях труда снизилось более чем на 60%. </a:t>
            </a:r>
            <a:endParaRPr lang="ru-RU" sz="8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947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79420" y="4715910"/>
            <a:ext cx="6329958" cy="4149306"/>
          </a:xfrm>
        </p:spPr>
        <p:txBody>
          <a:bodyPr>
            <a:no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Основным вредным производственным фактором трудового процесса существенно влияющим на риски развития профессиональных заболеваний в Обществе, является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«шум». По данному фактору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вредными условиями труда оценены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рабочих мест на которых работает 360 чел., что составляет более 64 % от всех работающих во вредных условиях труда.  Это в основном персонал, обслуживающий оборудование КС и ГРС, машинисты специальной техники.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выполнения программы мероприятий по улучшению условий и охраны труда  (Соглашение по охране труда администрации и профсоюзного комитета), программы Мероприятий по обеспечению контроля и снижению уровня шума на действующих объектах Общества, и по результатам специальной оценки условий труда за 2023 год улучшены условия труда, с изменением класса условий труда с вредного (класс 3.1) до допустимого (класс 2) на 5 рабочих местах, на которых занято 5 работников. 5 рабочих мест с вредными условиями труда выведено из штатного расписания Общества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электрогазосварщик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1 РМ, водитель а/м – 4 РМ).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99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42793" y="4715907"/>
            <a:ext cx="6312090" cy="446770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Общество с ограниченной ответственностью «Газпром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трансгаз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Самара» создано в соответствии с Решением Совета директоров ОАО «Газпром» от 25.05.1999 № 124, Постановлением Правления ОАО «Газпром» от 19.05.1999 № 49 и Решением Учредителя от 29.06.1999г. № 1 путем преобразования Дочернего предприятия по транспортировке и поставкам газа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Самаратрансгаз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ОАО «Газпром» и является его правопреемником, «Решением участника ООО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Самаратрансгаз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от 14.01.2008 № 11 Общество переименовано в                           ООО «Газпром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трансгаз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Самара».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ООО «Газпром трансгаз Самара» транспортирует газ, а также поставляет его потребителям в семи регионах Российской Федерации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(в Самарскую, Ульяновскую, Оренбургскую, Пензенскую, Саратовскую области и Республики Мордовию и Татарстан).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эксплуатации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находятся: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4452 км газопроводов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(в т.ч. 1571,36 км газопроводов-отводов);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 компрессорных цехов;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119 ГПА;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145 газораспределительных объектов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(в т.ч. 129 ГРС и 11 БСН, УЗРГ ПЗРГ);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АГНКС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структуре Общества функционируют 16 филиалов, в том числе 8 линейных производственных управлений магистральных газопроводов.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Среднесписочная численность работников составила 4 779 человек.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602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Представленный анализ профессиональной заболеваемости работников Общества в процессе трудовой деятельности показывает достижение 0 показателя на протяжении </a:t>
            </a:r>
            <a:r>
              <a:rPr lang="ru-RU" dirty="0" smtClean="0"/>
              <a:t>10 </a:t>
            </a:r>
            <a:r>
              <a:rPr lang="ru-RU" dirty="0"/>
              <a:t>лет. Последний случай был установлен в 2013 году с диагнозом - Двусторонняя </a:t>
            </a:r>
            <a:r>
              <a:rPr lang="ru-RU" dirty="0" err="1"/>
              <a:t>нейросенсорная</a:t>
            </a:r>
            <a:r>
              <a:rPr lang="ru-RU" dirty="0"/>
              <a:t> тугоухость.</a:t>
            </a:r>
          </a:p>
          <a:p>
            <a:r>
              <a:rPr lang="ru-RU" dirty="0"/>
              <a:t>В целях профилактики профессиональной заболеваемости в обществе проводится целенаправленная работа по улучшению условий труда на рабочих местах.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656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316189" y="4715908"/>
            <a:ext cx="6091900" cy="4676697"/>
          </a:xfrm>
        </p:spPr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целях снижения профессиональных рисков при проведении работ повышенной опасности, на основании Типового положения о видеофиксации работ повышенной опасности 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дочерних обществах и филиалах ПАО «Газпром», утвержденного Распоряжением ПАО «Газпром» от 20.10.2022 №505 организована работа по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видеофиксации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работ повышенной опасности.</a:t>
            </a:r>
            <a:endParaRPr lang="ru-RU" dirty="0" smtClean="0">
              <a:effectLst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Обществе разработано и внедрено П-01-768-2023 «О видеофиксации работ повышенной опасности на объектах ООО «Газпром трансгаз Самара»», утвержденное приказом от 01.06.2023 №323 и проводится работа по закупке видеорегистраторов во взрывозащищенном исполнении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мобильных комплексов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видеофиксации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работ повышенной опасности (МКФВ-07).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Видеорегистраторы предназначены для работы во взрывоопасных средах, может крепиться на каску или  устанавливаться на треногу. </a:t>
            </a:r>
            <a:endParaRPr lang="ru-RU" dirty="0" smtClean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632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79491" y="4715908"/>
            <a:ext cx="6348788" cy="4856717"/>
          </a:xfrm>
        </p:spPr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Основываясь на принципах стратегии развития системы производственной безопасности и учитывая основные факторы, способствующие предотвращению негативных событий, а именно: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немедленное обнаружения опасных ситуаций в рабочей зоне проведения ремонтных (огневых) работ;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уменьшения роли человеческого фактора, через сокращение количества совершаемых работниками ошибок;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предупреждение травматизма на производстве при проведении работ повышенной опасности;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 разработаны и внедрены специализированные технические средства, обеспечивающие непрерывное получение, обработку и передачу в режиме реального времени параметров, определяющих безопасность при проведении работ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Стенд контроля безопасности производства работ на объектах магистральных газопроводов (СКБ-1), патент РФ на полезную модель РФ № 108656 от 20.11.2011;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проводная система контроля безопасности-2 (СКБ-2) и беспроводная система контроля безопасности-3 (СКБ-3), патент на изобретение №2484361 от 10.06.2013.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Остановлюсь более подробно на возможностях и технических характеристиках разработанных комплексах безопасности.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развития, от первых версий системы контроля безопасности СКБ-1, контролирующих ограниченное число технологических параметров.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76327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352887" y="4715907"/>
            <a:ext cx="6201995" cy="4467701"/>
          </a:xfrm>
        </p:spPr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Проводная система контроля безопасности СКБ-2 уже обладает развитым функционалом и обеспечивает контроль: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загазованности во внутритрубном пространстве ремонтного участка газопровода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рабочего давления во всех временно герметизирующих устройствах – ВГУ, устанавливаемых во внутрь трубопровода через технологические отверстия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величин избыточного давлений на участках трубопроводов между временно герметизирующими устройствами ВГУ, установленных через технологические отверстия, во внешние стороны от места огневых работ  и соответствующей запорной арматурой, отключающей место огневых работ;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содержания кислорода в газе через свечу по окончании вытеснения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газовоздушной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смеси;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содержания тяжелых углеводородов во внутритрубном пространстве и (или) в воздухе рабочей зоны - котловане, где существует потенциальная опасность поступления в газопроводы тяжелых углеводородных газов.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изменении пороговых значений любого из параметров, влияющих 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взрывопожароопасность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отражается сигнализация как на рабочем месте – ноутбуке, так и пожарном, и световом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оповещателях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размещенных непосредственно в зоне производства работ. Работники незамедлительно эвакуируются из опасной зоны, все работы приостанавливаются, до выявления и устранения причин.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632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42793" y="4715908"/>
            <a:ext cx="6238693" cy="4820713"/>
          </a:xfrm>
        </p:spPr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СКБ-2 состоит из: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восьмиканального стационарного газоанализатора (метан; пропан; кислород);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выносных оптических взрывозащищенных датчиков (метан; пропан; кислород);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оповещателей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пожарных комбинированных со звуковой и световой - стробоскопической сигнализацией;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стендов контроля давления с электронными  датчиками  давления и манометрами измерения давления;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ноутбука в промышленном исполнении с программным обеспечением.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632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Итоговым вариантом развития и модернизации, указанных выше систем явилось создание беспроводной системы контроля безопасности – БСКБ-3.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Обеспечение контроля всех необходимых технологических параметров при производстве работ в сочетании с удобством и быстротой развертывания системы существенно повысили ее качественные характеристики.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632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42793" y="4715908"/>
            <a:ext cx="6385486" cy="4856717"/>
          </a:xfrm>
        </p:spPr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Системой обеспечивается автоматический и непрерывный контроль всех параметров, технологического процесса проведения огневых и газоопасных работ, с архивированием результатов в соответствующем протоколе программы управления процессом и автоматической передачей данных при помощи специального программного обеспечения руководителю работ и заинтересованным сотрудникам.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6327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Обеспечивается улучшение условий труда работников при выполнении работ в различных климатических условиях за счет размещения рабочего места работника с Устройством контроля в командном пункте за приделами опасной зоны.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6327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Использование автоматизированной системы контроля безопасности  СКБ-1,2 и БСКБ-3 является организационным и техническим действием, направленным на предотвращение возникновения неблагоприятных событий и снижения тяжести их последствий, как барьер безопасности.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6327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42793" y="4715907"/>
            <a:ext cx="6348788" cy="4784709"/>
          </a:xfrm>
        </p:spPr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«Мобильный стенд гидравлических испытаний СГИ-150» - автоматизированная система управления технологическими этапами работ повышенной опасности (испытаний на прочность и герметичность) и непрерывного автоматического контроля за всеми параметрами, влияющими на производственную безопасность (включая взрывобезопасность) с передачей всей информации в производственно-диспетчерскую службу.</a:t>
            </a:r>
            <a:endParaRPr lang="ru-RU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632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42793" y="4715907"/>
            <a:ext cx="6312090" cy="4467701"/>
          </a:xfrm>
        </p:spPr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Обеспечение надёжной, безаварийной и безопасной транспортировки природного газа это основная задача нашего предприятия.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соответствии с Политикой ПАО «Газпром», ежегодно определяются и утверждаются Цели в области производственной безопасности ПАО «Газпром», ООО «Газпром трансгаз Самара».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Цели достигаются путем предупреждения несчастных случаев, профессиональных заболеваний, аварий, инцидентов, пожаров, дорожно-транспортных происшествий на основе: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идентификации опасностей;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оценки и управления рисками в области производственной безопасности;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повышения компетентности работников, их представителей и вовлечения их в систему управления производственной безопасностью.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6020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42793" y="4715907"/>
            <a:ext cx="6348788" cy="4784709"/>
          </a:xfrm>
        </p:spPr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Стенд гидравлических испытаний СГИ-150 обеспечивает качественное и безопасное проведение гидравлических испытаний на прочность и герметичность, укрупненных заготовок (сборок) с кранами шаровыми и другой трубопроводной арматуры.</a:t>
            </a:r>
            <a:endParaRPr lang="ru-RU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6327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316189" y="4715907"/>
            <a:ext cx="5801719" cy="4467701"/>
          </a:xfrm>
        </p:spPr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Специальная напорная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вентиляторная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установка позволяет:</a:t>
            </a:r>
            <a:endParaRPr lang="ru-RU" dirty="0" smtClean="0">
              <a:effectLst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освободить выводимый в ремонт участок газопровода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1400 от природного газа; </a:t>
            </a:r>
            <a:endParaRPr lang="ru-RU" dirty="0" smtClean="0">
              <a:effectLst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достигнуть нулевой концентрация содержания газа во внутритрубном пространстве газопровода; </a:t>
            </a:r>
            <a:endParaRPr lang="ru-RU" dirty="0" smtClean="0">
              <a:effectLst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обеспечить безопасные условия проведения ремонтных (огневых работ) на выведенном в ремонт участке газопровода с вырезкой катушки соответственно;</a:t>
            </a:r>
            <a:endParaRPr lang="ru-RU" dirty="0" smtClean="0">
              <a:effectLst/>
            </a:endParaRPr>
          </a:p>
          <a:p>
            <a:pPr lvl="0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исключить риски воспламенения или взрыва газо-воздушной смеси в рабочей зоне.</a:t>
            </a:r>
            <a:endParaRPr lang="ru-RU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6327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36378" y="4715907"/>
            <a:ext cx="5908409" cy="4467701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kern="120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Arial" charset="0"/>
              </a:rPr>
              <a:t>Проводимые комплексы мероприятий, направленные на профилактику несчастных случаев и профессиональных заболеваний, недопущение аварий, инцидентов, пожаров способствуют </a:t>
            </a:r>
            <a:r>
              <a:rPr lang="ru-RU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Arial" charset="0"/>
              </a:rPr>
              <a:t>предотвращению происшествий, возникновению неблагоприятных событий и снижения тяжести их последствий.</a:t>
            </a:r>
            <a:endParaRPr lang="ru-RU" kern="120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Arial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5337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Производственная безопасность – одно из ведущих направлений деятельности предприятия Газпром </a:t>
            </a:r>
            <a:r>
              <a:rPr lang="ru-RU" dirty="0" err="1" smtClean="0"/>
              <a:t>трансгаз</a:t>
            </a:r>
            <a:r>
              <a:rPr lang="ru-RU" dirty="0" smtClean="0"/>
              <a:t> Самара. Никакие соображения экономического характера не могут стоять выше вопросов охраны труда, защиты персонала, населения и окружающей среды.</a:t>
            </a:r>
          </a:p>
          <a:p>
            <a:r>
              <a:rPr lang="ru-RU" dirty="0" smtClean="0"/>
              <a:t>Пройдена  сертификация и получены сертификаты № 23.1511.026-13 и № 23.1512.026-13 от 11 декабря 2023 года, удостоверяющие, что система менеджмента в области охраны здоровья и безопасности труда ООО «Газпром </a:t>
            </a:r>
            <a:r>
              <a:rPr lang="ru-RU" dirty="0" err="1" smtClean="0"/>
              <a:t>трансгаз</a:t>
            </a:r>
            <a:r>
              <a:rPr lang="ru-RU" dirty="0" smtClean="0"/>
              <a:t> Самара» соответствует требованиям стандартов ISO 45001:2018 и ГОСТ Р ИСО 45001-2020 в отношении транспортировки природного газа, со сроком действия до </a:t>
            </a:r>
            <a:r>
              <a:rPr lang="ru-RU" dirty="0" smtClean="0"/>
              <a:t>11.12.2026 года.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8861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552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выполнения целей в области производственной</a:t>
            </a:r>
            <a:r>
              <a:rPr lang="ru-RU" baseline="0" dirty="0" smtClean="0"/>
              <a:t> безопасности разрабатываются программы. </a:t>
            </a:r>
            <a:r>
              <a:rPr lang="ru-RU" dirty="0" smtClean="0"/>
              <a:t>Программой </a:t>
            </a:r>
            <a:r>
              <a:rPr lang="ru-RU" dirty="0"/>
              <a:t>«Нулевой травматизм» </a:t>
            </a:r>
            <a:r>
              <a:rPr lang="ru-RU" dirty="0" smtClean="0"/>
              <a:t>предусмотрен </a:t>
            </a:r>
            <a:r>
              <a:rPr lang="ru-RU" dirty="0"/>
              <a:t>и выполнен комплекс скоординированных мер направленных на обеспечение нулевого показателя производственного травматизма и профессиональной заболеваемости, а также на снижение удельного веса работников, занятых на работах с вредными условиями труда, минимизацию профессиональных рисков и Формирование корпоративной культуры безопасности труда в </a:t>
            </a:r>
            <a:r>
              <a:rPr lang="ru-RU" dirty="0" smtClean="0"/>
              <a:t>Обществе.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72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30609" y="4715912"/>
            <a:ext cx="5935927" cy="4678485"/>
          </a:xfrm>
        </p:spPr>
        <p:txBody>
          <a:bodyPr>
            <a:normAutofit fontScale="85000" lnSpcReduction="20000"/>
          </a:bodyPr>
          <a:lstStyle/>
          <a:p>
            <a:r>
              <a:rPr lang="ru-RU" sz="1600" dirty="0" smtClean="0"/>
              <a:t>Работа </a:t>
            </a:r>
            <a:r>
              <a:rPr lang="ru-RU" sz="1600" dirty="0"/>
              <a:t>по идентификации, оценке и управлению рисками в области производственной безопасности организована и проводится в соответствии с требованиями СТО Газпром 18000.1-002-2020 «Единая система управления производственной безопасностью в ПАО «Газпром». Идентификация опасностей и управление рисками в области производственной безопасности» </a:t>
            </a:r>
            <a:r>
              <a:rPr lang="ru-RU" sz="1600" dirty="0" smtClean="0"/>
              <a:t>. Значения </a:t>
            </a:r>
            <a:r>
              <a:rPr lang="ru-RU" sz="1600" dirty="0"/>
              <a:t>рисков (значимость уровня рисков и вероятность) </a:t>
            </a:r>
            <a:r>
              <a:rPr lang="ru-RU" sz="1600" dirty="0" smtClean="0"/>
              <a:t>определена с </a:t>
            </a:r>
            <a:r>
              <a:rPr lang="ru-RU" sz="1600" dirty="0"/>
              <a:t>учетом статистических данных по происшествиям в ПАО «Газпром» за 10 </a:t>
            </a:r>
            <a:r>
              <a:rPr lang="ru-RU" sz="1600" dirty="0" smtClean="0"/>
              <a:t>лет. Разработаны </a:t>
            </a:r>
            <a:r>
              <a:rPr lang="ru-RU" sz="1600" dirty="0"/>
              <a:t>меры управления. Результаты работы оформлены Реестром опасностей и рисков в области производственной безопасности и Выпиской из Реестра</a:t>
            </a:r>
            <a:r>
              <a:rPr lang="ru-RU" sz="1600" dirty="0" smtClean="0"/>
              <a:t>.</a:t>
            </a:r>
            <a:r>
              <a:rPr lang="ru-RU" sz="1600" baseline="0" dirty="0" smtClean="0"/>
              <a:t>.</a:t>
            </a:r>
            <a:endParaRPr lang="ru-RU" sz="1600" dirty="0"/>
          </a:p>
          <a:p>
            <a:endParaRPr lang="ru-RU" sz="1600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Идентифицировано по: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охране труда – 42;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промышленной безопасности – 246;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пожарной безопасности – 7;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системные опасности и риски – 3 производственных процесса и дана оценка риска:</a:t>
            </a:r>
          </a:p>
          <a:p>
            <a:r>
              <a:rPr lang="ru-RU" sz="1600" b="0" dirty="0" smtClean="0"/>
              <a:t>Критический риск I уровня - 1.</a:t>
            </a:r>
          </a:p>
          <a:p>
            <a:r>
              <a:rPr lang="ru-RU" sz="1600" b="0" dirty="0" smtClean="0"/>
              <a:t>Критический риск II уровня - 7.</a:t>
            </a:r>
          </a:p>
          <a:p>
            <a:r>
              <a:rPr lang="ru-RU" sz="1600" b="0" dirty="0" smtClean="0"/>
              <a:t>Существенный риск - 272.</a:t>
            </a:r>
          </a:p>
          <a:p>
            <a:r>
              <a:rPr lang="ru-RU" sz="1600" b="0" dirty="0" smtClean="0"/>
              <a:t>Малосущественный риск - 9.</a:t>
            </a:r>
          </a:p>
          <a:p>
            <a:r>
              <a:rPr lang="ru-RU" sz="1600" b="0" dirty="0" smtClean="0"/>
              <a:t>Несущественный риск - 9.</a:t>
            </a:r>
          </a:p>
          <a:p>
            <a:r>
              <a:rPr lang="ru-RU" sz="1600" dirty="0" smtClean="0"/>
              <a:t>Информирование </a:t>
            </a:r>
            <a:r>
              <a:rPr lang="ru-RU" sz="1600" dirty="0"/>
              <a:t>работников о результатах идентификации опасностей и оценки рисков осуществляется при проведении:</a:t>
            </a:r>
          </a:p>
          <a:p>
            <a:r>
              <a:rPr lang="ru-RU" sz="1600" dirty="0"/>
              <a:t>- все форм обучения работников по производственной безопасности;</a:t>
            </a:r>
          </a:p>
          <a:p>
            <a:r>
              <a:rPr lang="ru-RU" sz="1600" dirty="0"/>
              <a:t>- всех видов инструктажей по производственной безопасности;</a:t>
            </a:r>
          </a:p>
          <a:p>
            <a:r>
              <a:rPr lang="ru-RU" sz="1600" dirty="0"/>
              <a:t>- информирования о произошедших несчастных случаях, авариях, инцидентах, пожарах, ДТП.</a:t>
            </a:r>
          </a:p>
          <a:p>
            <a:endParaRPr lang="ru-RU" sz="1050" dirty="0">
              <a:solidFill>
                <a:srgbClr val="92D050"/>
              </a:solidFill>
              <a:latin typeface="Times New Roman"/>
              <a:ea typeface="Times New Roman"/>
            </a:endParaRPr>
          </a:p>
          <a:p>
            <a:endParaRPr lang="ru-RU" sz="1050" dirty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endParaRPr lang="ru-RU" sz="1050" dirty="0">
              <a:solidFill>
                <a:srgbClr val="FFC000"/>
              </a:solidFill>
              <a:latin typeface="Times New Roman"/>
              <a:ea typeface="Times New Roman"/>
            </a:endParaRPr>
          </a:p>
          <a:p>
            <a:endParaRPr lang="ru-RU" sz="105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endParaRPr lang="ru-RU" sz="1050" dirty="0"/>
          </a:p>
          <a:p>
            <a:endParaRPr lang="ru-RU" sz="1050" dirty="0" smtClean="0"/>
          </a:p>
          <a:p>
            <a:endParaRPr lang="ru-RU" sz="105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313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42793" y="4640076"/>
            <a:ext cx="6238693" cy="5040560"/>
          </a:xfrm>
        </p:spPr>
        <p:txBody>
          <a:bodyPr>
            <a:normAutofit fontScale="925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инструментов предупреждающего мониторинга в области производственной безопасности является административно-производственный контроль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(АПК)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инспекционный контроль и поведенческий аудит безопасности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(ПАБ)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Проведение административно – производственного контроля основано на ЕСУПБ и базируется на принципах профессиональной ответственности, состоящей в безусловной ответственности лиц, осуществляющих контроль, за полноту, правильность и своевременность выполнения запланированных контрольных мероприятий.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Критериями оценки эффективности работы административно – производственного контроля является: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отсутствие выявленных органами государственного контроля несоответствий, не выявленных ранее инспекционным органом;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своевременность исполнения графика проверок;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отсутствие несоответствий, не выявленных инспекционным органом и приведших к авариям, инцидентам, несчастным случаям; микротравмам.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достоверность и обоснованность выявленных несоответствий.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При проведении III-IV уровней административно-производственного контроля Общества определяется полнота идентификации опасностей, качество определения уровней рисков и правильность заключения о допустимости рисков.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Для организации общественного контроля за соблюдением законных прав и интересов работников в области охраны труда, в Обществе созданы и работают комитеты (комиссии) по охране труда. Избранные уполномоченные по охране труда в количестве 159 работников, осуществляют контроль соблюдения работодателем законодательных и других нормативно - правовых актов по охране труда, состояния охраны труда, включая контроль выполнения работниками их обязанностей по обеспечению охраны труда в подразделениях, участвуют в заседаниях комитетов по охране труда и включены в составы комиссий различного уровня. По итогам работы за 2023 год уполномоченными по охране труда от профсоюзной организации выявлено и устранено в установленные сроки 3232 нарушения.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7632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79491" y="4715907"/>
            <a:ext cx="6348788" cy="4467701"/>
          </a:xfrm>
        </p:spPr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данном слайде представлен анализ показателей количества выявленных несоответствий на одну проверку государственных и ведомственных органов надзора в сравнении с проверками административно-производственного контроля объектов Общества на соответствие требованиям охраны труда, промышленной и пожарной безопасности.</a:t>
            </a:r>
            <a:endParaRPr lang="ru-RU" sz="1600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7632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66909" y="4715910"/>
            <a:ext cx="5699627" cy="4467701"/>
          </a:xfrm>
        </p:spPr>
        <p:txBody>
          <a:bodyPr>
            <a:normAutofit/>
          </a:bodyPr>
          <a:lstStyle/>
          <a:p>
            <a:r>
              <a:rPr lang="ru-RU" sz="1050" dirty="0"/>
              <a:t>В соответствии с требованием Р Газпром 18000.3-009-2019 «Единая система управления производственной безопасностью. Поведенческий аудит безопасности. Правила проведения» в Обществе </a:t>
            </a:r>
            <a:r>
              <a:rPr lang="ru-RU" sz="1050" dirty="0" smtClean="0"/>
              <a:t>в </a:t>
            </a:r>
            <a:r>
              <a:rPr lang="ru-RU" sz="1050" dirty="0"/>
              <a:t>рамках административно - производственного контроля </a:t>
            </a:r>
            <a:r>
              <a:rPr lang="ru-RU" sz="1050" dirty="0" smtClean="0"/>
              <a:t>проводится </a:t>
            </a:r>
            <a:r>
              <a:rPr lang="ru-RU" sz="1050" dirty="0"/>
              <a:t>поведенческий аудит безопасности, направленный на выявление, предупреждение и предотвращение опасных действий и опасных условий, усиление мотивации и повышение приверженности руководителей и работников вопросам безопасности.</a:t>
            </a:r>
          </a:p>
          <a:p>
            <a:r>
              <a:rPr lang="ru-RU" sz="1050" b="1" dirty="0"/>
              <a:t>Целями Поведенческого аудита</a:t>
            </a:r>
            <a:r>
              <a:rPr lang="ru-RU" sz="1050" dirty="0"/>
              <a:t> безопасности являются:</a:t>
            </a:r>
          </a:p>
          <a:p>
            <a:pPr lvl="0"/>
            <a:r>
              <a:rPr lang="ru-RU" sz="1050" dirty="0"/>
              <a:t>Предотвращение производственного травматизма, аварий, инцидентов, пожаров и профессиональных заболеваний;</a:t>
            </a:r>
          </a:p>
          <a:p>
            <a:pPr lvl="0"/>
            <a:r>
              <a:rPr lang="ru-RU" sz="1050" dirty="0"/>
              <a:t>Формирование объективной информации о состоянии объектов в области производственной безопасности;</a:t>
            </a:r>
          </a:p>
          <a:p>
            <a:pPr lvl="0"/>
            <a:r>
              <a:rPr lang="ru-RU" sz="1050" dirty="0"/>
              <a:t>Повышение информированности персонала в области производственной безопасности;</a:t>
            </a:r>
          </a:p>
          <a:p>
            <a:pPr lvl="0"/>
            <a:r>
              <a:rPr lang="ru-RU" sz="1050" dirty="0"/>
              <a:t>Повышение уровня культуры производственной безопасности</a:t>
            </a:r>
          </a:p>
          <a:p>
            <a:r>
              <a:rPr lang="ru-RU" sz="1050" b="1" dirty="0"/>
              <a:t>Задачей ПАБ:</a:t>
            </a:r>
            <a:endParaRPr lang="ru-RU" sz="1050" dirty="0"/>
          </a:p>
          <a:p>
            <a:pPr lvl="0"/>
            <a:r>
              <a:rPr lang="ru-RU" sz="1050" dirty="0"/>
              <a:t>выявление направления совершенствования ЕСУПБ;</a:t>
            </a:r>
          </a:p>
          <a:p>
            <a:pPr lvl="0"/>
            <a:r>
              <a:rPr lang="ru-RU" sz="1050" dirty="0"/>
              <a:t>мотивация работника на безопасный труд и на соблюдение требований производственной безопасности</a:t>
            </a:r>
            <a:r>
              <a:rPr lang="ru-RU" sz="1050" dirty="0" smtClean="0"/>
              <a:t>.</a:t>
            </a:r>
          </a:p>
          <a:p>
            <a:endParaRPr lang="ru-RU" sz="105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542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30609" y="4715911"/>
            <a:ext cx="5935927" cy="3642330"/>
          </a:xfrm>
        </p:spPr>
        <p:txBody>
          <a:bodyPr>
            <a:normAutofit/>
          </a:bodyPr>
          <a:lstStyle/>
          <a:p>
            <a:r>
              <a:rPr lang="ru-RU" sz="1100" dirty="0" smtClean="0"/>
              <a:t>Результаты </a:t>
            </a:r>
            <a:r>
              <a:rPr lang="ru-RU" sz="1100" dirty="0"/>
              <a:t>проведения поведенческого аудита безопасности </a:t>
            </a:r>
            <a:r>
              <a:rPr lang="ru-RU" sz="1100" dirty="0" smtClean="0"/>
              <a:t>за 2021 по 2023 год представлены на слайде. Наиболее </a:t>
            </a:r>
            <a:r>
              <a:rPr lang="ru-RU" sz="1100" dirty="0"/>
              <a:t>высокими показателями опасности по категориям наблюдения являются:</a:t>
            </a:r>
          </a:p>
          <a:p>
            <a:pPr lvl="0"/>
            <a:r>
              <a:rPr lang="ru-RU" sz="1100" dirty="0"/>
              <a:t>«рабочее место</a:t>
            </a:r>
            <a:r>
              <a:rPr lang="ru-RU" sz="1100" dirty="0" smtClean="0"/>
              <a:t>»; </a:t>
            </a:r>
            <a:endParaRPr lang="ru-RU" sz="1100" dirty="0"/>
          </a:p>
          <a:p>
            <a:pPr lvl="0"/>
            <a:r>
              <a:rPr lang="ru-RU" sz="1100" dirty="0"/>
              <a:t>«действия работника</a:t>
            </a:r>
            <a:r>
              <a:rPr lang="ru-RU" sz="1100" dirty="0" smtClean="0"/>
              <a:t>»;</a:t>
            </a:r>
            <a:endParaRPr lang="ru-RU" sz="1100" dirty="0"/>
          </a:p>
          <a:p>
            <a:pPr lvl="0"/>
            <a:r>
              <a:rPr lang="ru-RU" sz="1100" dirty="0"/>
              <a:t>«реакция работника</a:t>
            </a:r>
            <a:r>
              <a:rPr lang="ru-RU" sz="1100" dirty="0" smtClean="0"/>
              <a:t>».</a:t>
            </a:r>
            <a:endParaRPr lang="ru-RU" sz="1100" dirty="0"/>
          </a:p>
          <a:p>
            <a:r>
              <a:rPr lang="ru-RU" sz="1100" dirty="0"/>
              <a:t>Данные показатели </a:t>
            </a:r>
            <a:r>
              <a:rPr lang="ru-RU" sz="1100" dirty="0" smtClean="0"/>
              <a:t>учитываются </a:t>
            </a:r>
            <a:r>
              <a:rPr lang="ru-RU" sz="1100" dirty="0"/>
              <a:t>при разработке планов мероприятий по производственной безопасности и при управление идентифицированными рисками и опасностями. </a:t>
            </a:r>
            <a:endParaRPr lang="ru-RU" sz="1100" dirty="0" smtClean="0"/>
          </a:p>
          <a:p>
            <a:endParaRPr lang="ru-RU" sz="11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05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24076" y="0"/>
            <a:ext cx="6797675" cy="757238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Название слайда – </a:t>
            </a:r>
            <a:r>
              <a:rPr lang="en-US" dirty="0" smtClean="0"/>
              <a:t>Arial Narrow,</a:t>
            </a:r>
            <a:r>
              <a:rPr lang="ru-RU" dirty="0" smtClean="0"/>
              <a:t> размер 24-28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223838" y="912495"/>
            <a:ext cx="8697912" cy="706443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Тезис – </a:t>
            </a:r>
            <a:r>
              <a:rPr lang="en-US" dirty="0" smtClean="0"/>
              <a:t>Arial Narrow, </a:t>
            </a:r>
            <a:r>
              <a:rPr lang="ru-RU" dirty="0" smtClean="0"/>
              <a:t>полужирный, 24-28</a:t>
            </a:r>
          </a:p>
        </p:txBody>
      </p:sp>
      <p:sp>
        <p:nvSpPr>
          <p:cNvPr id="8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6" y="4819948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НАЗВАНИЕ ПРЕЗЕНТАЦИИ - строчными, </a:t>
            </a:r>
            <a:r>
              <a:rPr lang="en-US" dirty="0" smtClean="0"/>
              <a:t>Arial Narrow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smtClean="0"/>
              <a:t>размер 20</a:t>
            </a: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9" y="4819948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765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03922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7572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04789" y="4772025"/>
            <a:ext cx="1487487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135DE-5E7F-4093-BF38-6C425C2E3E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2144713" y="4772025"/>
            <a:ext cx="67691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63341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550988" y="979488"/>
            <a:ext cx="7427912" cy="3622675"/>
          </a:xfrm>
        </p:spPr>
        <p:txBody>
          <a:bodyPr anchor="ctr" anchorCtr="0"/>
          <a:lstStyle>
            <a:lvl1pPr>
              <a:defRPr b="1"/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550988" y="979488"/>
            <a:ext cx="7427912" cy="3622675"/>
          </a:xfrm>
        </p:spPr>
        <p:txBody>
          <a:bodyPr anchor="ctr" anchorCtr="0"/>
          <a:lstStyle>
            <a:lvl1pPr>
              <a:defRPr b="1"/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8" y="1"/>
            <a:ext cx="6797675" cy="75723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9" y="916781"/>
            <a:ext cx="8697912" cy="370760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8" y="4819949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91" y="4819949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7168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8" y="1"/>
            <a:ext cx="6797675" cy="75723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9" y="916781"/>
            <a:ext cx="2749550" cy="370760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12"/>
          </p:nvPr>
        </p:nvSpPr>
        <p:spPr>
          <a:xfrm>
            <a:off x="3197228" y="916781"/>
            <a:ext cx="5724525" cy="370760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8" y="4819949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91" y="4819949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0318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8" y="1"/>
            <a:ext cx="6797675" cy="75723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9" y="916781"/>
            <a:ext cx="2749550" cy="370760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12"/>
          </p:nvPr>
        </p:nvSpPr>
        <p:spPr>
          <a:xfrm>
            <a:off x="3197228" y="916781"/>
            <a:ext cx="2746597" cy="370760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6169743" y="916781"/>
            <a:ext cx="2744515" cy="370760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8" y="4819949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91" y="4819949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813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8" y="1"/>
            <a:ext cx="6797675" cy="75723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8" y="916781"/>
            <a:ext cx="8697912" cy="100250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12"/>
          </p:nvPr>
        </p:nvSpPr>
        <p:spPr>
          <a:xfrm>
            <a:off x="223838" y="2184409"/>
            <a:ext cx="8697912" cy="243998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8" y="4819949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91" y="4819949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189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143033" y="910908"/>
            <a:ext cx="283586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8" y="1"/>
            <a:ext cx="6797675" cy="75723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8" y="4819949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91" y="4819949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013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8" y="1"/>
            <a:ext cx="6797675" cy="75723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8" y="912496"/>
            <a:ext cx="8697912" cy="7064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8" y="4819949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91" y="4819949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973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70846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143033" y="910908"/>
            <a:ext cx="283586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51833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583578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71850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50813" y="2173610"/>
            <a:ext cx="8828087" cy="242855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97103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6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989" y="75601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4" y="910909"/>
            <a:ext cx="88280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9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96266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4" y="910909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143034" y="910909"/>
            <a:ext cx="283586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3" y="910909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550989" y="75601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9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36029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4" y="910909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3" y="910909"/>
            <a:ext cx="583578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550989" y="75601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9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671511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583578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4" y="910909"/>
            <a:ext cx="8828087" cy="11623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50814" y="2173611"/>
            <a:ext cx="8828087" cy="242855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550989" y="75601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9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14941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50989" y="75601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9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513785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990" y="75601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4" y="910909"/>
            <a:ext cx="88280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86685"/>
            <a:ext cx="7427912" cy="161583"/>
          </a:xfrm>
        </p:spPr>
        <p:txBody>
          <a:bodyPr wrap="square" anchor="ctr" anchorCtr="0">
            <a:sp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05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21617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4" y="910909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143033" y="910909"/>
            <a:ext cx="283586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4" y="910909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550990" y="75601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86685"/>
            <a:ext cx="7427912" cy="161583"/>
          </a:xfrm>
        </p:spPr>
        <p:txBody>
          <a:bodyPr wrap="square" anchor="ctr" anchorCtr="0">
            <a:sp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05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49130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4" y="910909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9"/>
            <a:ext cx="583578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550990" y="75601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86685"/>
            <a:ext cx="7427912" cy="161583"/>
          </a:xfrm>
        </p:spPr>
        <p:txBody>
          <a:bodyPr wrap="square" anchor="ctr" anchorCtr="0">
            <a:sp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05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27097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4" y="910909"/>
            <a:ext cx="8828087" cy="11623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50814" y="2173611"/>
            <a:ext cx="8828087" cy="242855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550990" y="75601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86685"/>
            <a:ext cx="7427912" cy="161583"/>
          </a:xfrm>
        </p:spPr>
        <p:txBody>
          <a:bodyPr wrap="square" anchor="ctr" anchorCtr="0">
            <a:sp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05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985350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50990" y="75601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86685"/>
            <a:ext cx="7427912" cy="161583"/>
          </a:xfrm>
        </p:spPr>
        <p:txBody>
          <a:bodyPr wrap="square" anchor="ctr" anchorCtr="0">
            <a:sp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05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14555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649190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143033" y="910908"/>
            <a:ext cx="283586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22960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583578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44166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50813" y="2173610"/>
            <a:ext cx="8828087" cy="242855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50813" y="2173610"/>
            <a:ext cx="8828087" cy="242855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63434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70565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6389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143033" y="910908"/>
            <a:ext cx="283586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0783362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583578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765409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50813" y="2173610"/>
            <a:ext cx="8828087" cy="242855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771969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95196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143033" y="910908"/>
            <a:ext cx="283586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583578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50813" y="2173610"/>
            <a:ext cx="8828087" cy="242855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37477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479600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420544" y="4783500"/>
            <a:ext cx="7723455" cy="360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9863" y="4859755"/>
            <a:ext cx="956463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987" y="76199"/>
            <a:ext cx="7427913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0908"/>
            <a:ext cx="8828087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425732" y="4772025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2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3" name="Line 9"/>
          <p:cNvSpPr>
            <a:spLocks noChangeShapeType="1"/>
          </p:cNvSpPr>
          <p:nvPr userDrawn="1"/>
        </p:nvSpPr>
        <p:spPr bwMode="auto">
          <a:xfrm>
            <a:off x="1371442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40400" y="108000"/>
            <a:ext cx="1058400" cy="56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1" r:id="rId3"/>
    <p:sldLayoutId id="2147483730" r:id="rId4"/>
    <p:sldLayoutId id="2147483743" r:id="rId5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37477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428751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987" y="76199"/>
            <a:ext cx="7427913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2813"/>
            <a:ext cx="8828087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Line 9"/>
          <p:cNvSpPr>
            <a:spLocks noChangeShapeType="1"/>
          </p:cNvSpPr>
          <p:nvPr userDrawn="1"/>
        </p:nvSpPr>
        <p:spPr bwMode="auto">
          <a:xfrm>
            <a:off x="1371442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425732" y="4765675"/>
            <a:ext cx="0" cy="3778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69863" y="4859755"/>
            <a:ext cx="956463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140400" y="108000"/>
            <a:ext cx="1058400" cy="56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801" r:id="rId6"/>
    <p:sldLayoutId id="2147483802" r:id="rId7"/>
    <p:sldLayoutId id="2147483803" r:id="rId8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37477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9144001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50988" y="979488"/>
            <a:ext cx="7427912" cy="362267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4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5" name="Line 9"/>
          <p:cNvSpPr>
            <a:spLocks noChangeShapeType="1"/>
          </p:cNvSpPr>
          <p:nvPr userDrawn="1"/>
        </p:nvSpPr>
        <p:spPr bwMode="auto">
          <a:xfrm>
            <a:off x="1371442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40400" y="108000"/>
            <a:ext cx="1058400" cy="56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63" r:id="rId2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b="1" kern="1200" baseline="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-2" y="1"/>
            <a:ext cx="1898651" cy="809625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9" name="Rectangle 8"/>
          <p:cNvSpPr>
            <a:spLocks noChangeArrowheads="1"/>
          </p:cNvSpPr>
          <p:nvPr userDrawn="1"/>
        </p:nvSpPr>
        <p:spPr bwMode="auto">
          <a:xfrm>
            <a:off x="1898650" y="1"/>
            <a:ext cx="724535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24078" y="1"/>
            <a:ext cx="679767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24" name="Rectangle 5"/>
          <p:cNvSpPr>
            <a:spLocks noChangeArrowheads="1"/>
          </p:cNvSpPr>
          <p:nvPr userDrawn="1"/>
        </p:nvSpPr>
        <p:spPr bwMode="auto">
          <a:xfrm>
            <a:off x="1" y="4803300"/>
            <a:ext cx="9144000" cy="3402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 dirty="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5" name="Rectangle 4"/>
          <p:cNvSpPr>
            <a:spLocks noChangeArrowheads="1"/>
          </p:cNvSpPr>
          <p:nvPr userDrawn="1"/>
        </p:nvSpPr>
        <p:spPr bwMode="auto">
          <a:xfrm>
            <a:off x="-1" y="4804173"/>
            <a:ext cx="1897200" cy="339328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6" name="Line 15"/>
          <p:cNvSpPr>
            <a:spLocks noChangeShapeType="1"/>
          </p:cNvSpPr>
          <p:nvPr userDrawn="1"/>
        </p:nvSpPr>
        <p:spPr bwMode="auto">
          <a:xfrm>
            <a:off x="0" y="802481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8" name="Line 14"/>
          <p:cNvSpPr>
            <a:spLocks noChangeShapeType="1"/>
          </p:cNvSpPr>
          <p:nvPr userDrawn="1"/>
        </p:nvSpPr>
        <p:spPr bwMode="auto">
          <a:xfrm>
            <a:off x="0" y="4804178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6" name="Line 9"/>
          <p:cNvSpPr>
            <a:spLocks noChangeShapeType="1"/>
          </p:cNvSpPr>
          <p:nvPr userDrawn="1"/>
        </p:nvSpPr>
        <p:spPr bwMode="auto">
          <a:xfrm>
            <a:off x="1898654" y="0"/>
            <a:ext cx="0" cy="801886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0" name="Line 6"/>
          <p:cNvSpPr>
            <a:spLocks noChangeShapeType="1"/>
          </p:cNvSpPr>
          <p:nvPr userDrawn="1"/>
        </p:nvSpPr>
        <p:spPr bwMode="auto">
          <a:xfrm>
            <a:off x="1898654" y="4798815"/>
            <a:ext cx="0" cy="344686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91" y="4819949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90800" y="102600"/>
            <a:ext cx="1479600" cy="59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597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600" b="0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37477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428751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987" y="76199"/>
            <a:ext cx="7427913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2813"/>
            <a:ext cx="8828087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Line 9"/>
          <p:cNvSpPr>
            <a:spLocks noChangeShapeType="1"/>
          </p:cNvSpPr>
          <p:nvPr userDrawn="1"/>
        </p:nvSpPr>
        <p:spPr bwMode="auto">
          <a:xfrm>
            <a:off x="1371442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425732" y="4765675"/>
            <a:ext cx="0" cy="3778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69863" y="4859755"/>
            <a:ext cx="956463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ru-RU" sz="14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40400" y="108000"/>
            <a:ext cx="1058400" cy="56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153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1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2"/>
            <a:ext cx="137477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428751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987" y="76200"/>
            <a:ext cx="7427913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4" y="912814"/>
            <a:ext cx="8828087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Line 9"/>
          <p:cNvSpPr>
            <a:spLocks noChangeShapeType="1"/>
          </p:cNvSpPr>
          <p:nvPr userDrawn="1"/>
        </p:nvSpPr>
        <p:spPr bwMode="auto">
          <a:xfrm>
            <a:off x="1371442" y="1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425732" y="4765676"/>
            <a:ext cx="0" cy="3778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69864" y="4859757"/>
            <a:ext cx="956463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fld id="{E4274F02-7521-4F9B-A76E-13D583AC38B1}" type="slidenum">
              <a:rPr lang="ru-RU" sz="1400" b="1">
                <a:solidFill>
                  <a:prstClr val="white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ru-RU" sz="14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40400" y="108000"/>
            <a:ext cx="1058400" cy="56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46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</p:sldLayoutIdLst>
  <p:txStyles>
    <p:titleStyle>
      <a:lvl1pPr algn="ctr" defTabSz="914378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892" algn="l" defTabSz="914378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43" algn="l" defTabSz="914378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594" algn="l" defTabSz="914378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594" algn="l" defTabSz="914378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594" algn="l" defTabSz="914378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2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37477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428751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989" y="76200"/>
            <a:ext cx="7427913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4" y="912814"/>
            <a:ext cx="8828087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Line 9"/>
          <p:cNvSpPr>
            <a:spLocks noChangeShapeType="1"/>
          </p:cNvSpPr>
          <p:nvPr userDrawn="1"/>
        </p:nvSpPr>
        <p:spPr bwMode="auto">
          <a:xfrm>
            <a:off x="1371442" y="1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425732" y="4765676"/>
            <a:ext cx="0" cy="3778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69865" y="4886685"/>
            <a:ext cx="956463" cy="16158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fld id="{E4274F02-7521-4F9B-A76E-13D583AC38B1}" type="slidenum">
              <a:rPr lang="ru-RU" sz="1050" b="1" smtClean="0">
                <a:solidFill>
                  <a:prstClr val="white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ru-RU" sz="105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350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40400" y="108000"/>
            <a:ext cx="1058400" cy="56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739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</p:sldLayoutIdLst>
  <p:txStyles>
    <p:titleStyle>
      <a:lvl1pPr algn="ctr" defTabSz="685800" rtl="0" eaLnBrk="1" latinLnBrk="0" hangingPunct="1">
        <a:spcBef>
          <a:spcPct val="0"/>
        </a:spcBef>
        <a:buNone/>
        <a:defRPr kumimoji="0" lang="ru-RU" sz="1425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257175" algn="l" defTabSz="685800" rtl="0" eaLnBrk="1" latinLnBrk="0" hangingPunct="1">
        <a:spcBef>
          <a:spcPct val="20000"/>
        </a:spcBef>
        <a:buFont typeface="Arial" pitchFamily="34" charset="0"/>
        <a:buNone/>
        <a:defRPr lang="ru-RU" sz="1425" kern="120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14313" algn="l" defTabSz="685800" rtl="0" eaLnBrk="1" latinLnBrk="0" hangingPunct="1">
        <a:spcBef>
          <a:spcPct val="20000"/>
        </a:spcBef>
        <a:buFont typeface="Arial" pitchFamily="34" charset="0"/>
        <a:buNone/>
        <a:defRPr lang="ru-RU" sz="1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171450" algn="l" defTabSz="685800" rtl="0" eaLnBrk="1" latinLnBrk="0" hangingPunct="1">
        <a:spcBef>
          <a:spcPct val="20000"/>
        </a:spcBef>
        <a:buFont typeface="Arial" pitchFamily="34" charset="0"/>
        <a:buNone/>
        <a:defRPr lang="ru-RU" sz="1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171450" algn="l" defTabSz="685800" rtl="0" eaLnBrk="1" latinLnBrk="0" hangingPunct="1">
        <a:spcBef>
          <a:spcPct val="20000"/>
        </a:spcBef>
        <a:buFont typeface="Arial" pitchFamily="34" charset="0"/>
        <a:buNone/>
        <a:defRPr lang="ru-RU" sz="1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171450" algn="l" defTabSz="685800" rtl="0" eaLnBrk="1" latinLnBrk="0" hangingPunct="1">
        <a:spcBef>
          <a:spcPct val="20000"/>
        </a:spcBef>
        <a:buFont typeface="Arial" pitchFamily="34" charset="0"/>
        <a:buNone/>
        <a:defRPr lang="ru-RU" sz="1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37477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428751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987" y="76199"/>
            <a:ext cx="7427913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2813"/>
            <a:ext cx="8828087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Line 9"/>
          <p:cNvSpPr>
            <a:spLocks noChangeShapeType="1"/>
          </p:cNvSpPr>
          <p:nvPr userDrawn="1"/>
        </p:nvSpPr>
        <p:spPr bwMode="auto">
          <a:xfrm>
            <a:off x="1371442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425732" y="4765675"/>
            <a:ext cx="0" cy="3778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69863" y="4859755"/>
            <a:ext cx="956463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ru-RU" sz="14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40400" y="108000"/>
            <a:ext cx="1058400" cy="56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164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37477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428751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987" y="76199"/>
            <a:ext cx="7427913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2813"/>
            <a:ext cx="8828087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Line 9"/>
          <p:cNvSpPr>
            <a:spLocks noChangeShapeType="1"/>
          </p:cNvSpPr>
          <p:nvPr userDrawn="1"/>
        </p:nvSpPr>
        <p:spPr bwMode="auto">
          <a:xfrm>
            <a:off x="1371442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425732" y="4765675"/>
            <a:ext cx="0" cy="3778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69863" y="4859755"/>
            <a:ext cx="956463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ru-RU" sz="14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40400" y="108000"/>
            <a:ext cx="1058400" cy="56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032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jpe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microsoft.com/office/2007/relationships/hdphoto" Target="../media/hdphoto2.wdp"/><Relationship Id="rId10" Type="http://schemas.openxmlformats.org/officeDocument/2006/relationships/image" Target="../media/image22.jpg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0.jpeg"/><Relationship Id="rId4" Type="http://schemas.microsoft.com/office/2007/relationships/hdphoto" Target="../media/hdphoto4.wdp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7.png"/><Relationship Id="rId18" Type="http://schemas.openxmlformats.org/officeDocument/2006/relationships/image" Target="../media/image50.jpeg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12" Type="http://schemas.openxmlformats.org/officeDocument/2006/relationships/image" Target="../media/image46.png"/><Relationship Id="rId17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11" Type="http://schemas.openxmlformats.org/officeDocument/2006/relationships/image" Target="../media/image45.jpeg"/><Relationship Id="rId5" Type="http://schemas.openxmlformats.org/officeDocument/2006/relationships/image" Target="../media/image42.jpeg"/><Relationship Id="rId15" Type="http://schemas.openxmlformats.org/officeDocument/2006/relationships/image" Target="../media/image48.png"/><Relationship Id="rId10" Type="http://schemas.microsoft.com/office/2007/relationships/hdphoto" Target="../media/hdphoto10.wdp"/><Relationship Id="rId19" Type="http://schemas.microsoft.com/office/2007/relationships/hdphoto" Target="../media/hdphoto13.wdp"/><Relationship Id="rId4" Type="http://schemas.microsoft.com/office/2007/relationships/hdphoto" Target="../media/hdphoto7.wdp"/><Relationship Id="rId9" Type="http://schemas.openxmlformats.org/officeDocument/2006/relationships/image" Target="../media/image44.jpeg"/><Relationship Id="rId1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259632" y="951570"/>
            <a:ext cx="7427912" cy="3622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000" dirty="0" smtClean="0">
                <a:solidFill>
                  <a:srgbClr val="FFFFFF"/>
                </a:solidFill>
              </a:rPr>
              <a:t>Презентационные материалы </a:t>
            </a:r>
          </a:p>
          <a:p>
            <a:pPr algn="ctr"/>
            <a:r>
              <a:rPr lang="ru-RU" sz="2000" dirty="0" smtClean="0">
                <a:solidFill>
                  <a:srgbClr val="FFFFFF"/>
                </a:solidFill>
              </a:rPr>
              <a:t>ООО </a:t>
            </a:r>
            <a:r>
              <a:rPr lang="ru-RU" sz="2000" dirty="0">
                <a:solidFill>
                  <a:srgbClr val="FFFFFF"/>
                </a:solidFill>
              </a:rPr>
              <a:t>«Газпром трансгаз Самара» </a:t>
            </a:r>
            <a:r>
              <a:rPr lang="ru-RU" sz="2000" dirty="0" smtClean="0">
                <a:solidFill>
                  <a:srgbClr val="FFFFFF"/>
                </a:solidFill>
              </a:rPr>
              <a:t>участника </a:t>
            </a:r>
            <a:r>
              <a:rPr lang="ru-RU" sz="2000" dirty="0">
                <a:solidFill>
                  <a:srgbClr val="FFFFFF"/>
                </a:solidFill>
              </a:rPr>
              <a:t>конкурса по </a:t>
            </a:r>
            <a:r>
              <a:rPr lang="ru-RU" sz="2000" dirty="0" smtClean="0">
                <a:solidFill>
                  <a:srgbClr val="FFFFFF"/>
                </a:solidFill>
              </a:rPr>
              <a:t>номинации</a:t>
            </a:r>
            <a:endParaRPr lang="ru-RU" sz="2000" dirty="0">
              <a:solidFill>
                <a:srgbClr val="FFFFFF"/>
              </a:solidFill>
            </a:endParaRPr>
          </a:p>
          <a:p>
            <a:pPr algn="ctr"/>
            <a:r>
              <a:rPr lang="ru-RU" sz="2000" dirty="0">
                <a:solidFill>
                  <a:srgbClr val="FFFFFF"/>
                </a:solidFill>
              </a:rPr>
              <a:t>«За сокращение производственного травматизма и профессиональной заболеваемости в организациях производственной сферы»</a:t>
            </a:r>
          </a:p>
          <a:p>
            <a:endParaRPr lang="ru-RU" sz="2000" dirty="0">
              <a:solidFill>
                <a:srgbClr val="FFFFFF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0" dirty="0">
              <a:solidFill>
                <a:prstClr val="white"/>
              </a:solidFill>
              <a:latin typeface="Arial Narrow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9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Отработка навыков выполнения работ </a:t>
            </a:r>
            <a:r>
              <a:rPr lang="ru-RU" dirty="0"/>
              <a:t>повышенной </a:t>
            </a:r>
            <a:r>
              <a:rPr lang="ru-RU" dirty="0" smtClean="0"/>
              <a:t>опасности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013" y="949605"/>
            <a:ext cx="2338455" cy="2333930"/>
          </a:xfrm>
          <a:prstGeom prst="rect">
            <a:avLst/>
          </a:prstGeom>
        </p:spPr>
      </p:pic>
      <p:pic>
        <p:nvPicPr>
          <p:cNvPr id="15" name="Рисунок 14" descr="C:\Users\Arina\AppData\Local\Microsoft\Windows\Temporary Internet Files\Content.Word\8. Обучение.jpg"/>
          <p:cNvPicPr/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6"/>
          <a:stretch/>
        </p:blipFill>
        <p:spPr bwMode="auto">
          <a:xfrm>
            <a:off x="3283559" y="951570"/>
            <a:ext cx="2700000" cy="1722310"/>
          </a:xfrm>
          <a:prstGeom prst="rect">
            <a:avLst/>
          </a:prstGeom>
        </p:spPr>
      </p:pic>
      <p:pic>
        <p:nvPicPr>
          <p:cNvPr id="16" name="Рисунок 6"/>
          <p:cNvPicPr>
            <a:picLocks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70" y="2822160"/>
            <a:ext cx="2714672" cy="180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"/>
          <a:stretch/>
        </p:blipFill>
        <p:spPr bwMode="auto">
          <a:xfrm>
            <a:off x="107104" y="951612"/>
            <a:ext cx="2858844" cy="16858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 descr="E:\ДОКУМЕНТЫ\Фото\Обучение\Новая папка\БАПС 2017\DSC0252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" b="3629"/>
          <a:stretch/>
        </p:blipFill>
        <p:spPr bwMode="auto">
          <a:xfrm>
            <a:off x="6336196" y="3428306"/>
            <a:ext cx="2599324" cy="124130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4" y="2759852"/>
            <a:ext cx="2808712" cy="1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415998" y="-13632"/>
            <a:ext cx="7728001" cy="757238"/>
          </a:xfrm>
        </p:spPr>
        <p:txBody>
          <a:bodyPr/>
          <a:lstStyle/>
          <a:p>
            <a:pPr lvl="0">
              <a:spcBef>
                <a:spcPct val="50000"/>
              </a:spcBef>
            </a:pPr>
            <a:r>
              <a:rPr lang="ru-RU" sz="2000" dirty="0">
                <a:solidFill>
                  <a:srgbClr val="FFFFFF"/>
                </a:solidFill>
                <a:ea typeface="+mn-ea"/>
                <a:cs typeface="+mn-cs"/>
              </a:rPr>
              <a:t>О</a:t>
            </a:r>
            <a:r>
              <a:rPr lang="ru-RU" sz="2000" dirty="0" smtClean="0">
                <a:solidFill>
                  <a:srgbClr val="FFFFFF"/>
                </a:solidFill>
                <a:ea typeface="+mn-ea"/>
                <a:cs typeface="+mn-cs"/>
              </a:rPr>
              <a:t>беспечение работников средствами </a:t>
            </a:r>
            <a:br>
              <a:rPr lang="ru-RU" sz="2000" dirty="0" smtClean="0">
                <a:solidFill>
                  <a:srgbClr val="FFFFFF"/>
                </a:solidFill>
                <a:ea typeface="+mn-ea"/>
                <a:cs typeface="+mn-cs"/>
              </a:rPr>
            </a:br>
            <a:r>
              <a:rPr lang="ru-RU" sz="2000" dirty="0" smtClean="0">
                <a:solidFill>
                  <a:srgbClr val="FFFFFF"/>
                </a:solidFill>
                <a:ea typeface="+mn-ea"/>
                <a:cs typeface="+mn-cs"/>
              </a:rPr>
              <a:t>индивидуальной защиты</a:t>
            </a:r>
            <a:endParaRPr lang="ru-RU" sz="2000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graphicFrame>
        <p:nvGraphicFramePr>
          <p:cNvPr id="7" name="Диаграмма 6"/>
          <p:cNvGraphicFramePr/>
          <p:nvPr>
            <p:extLst/>
          </p:nvPr>
        </p:nvGraphicFramePr>
        <p:xfrm>
          <a:off x="4908499" y="1425900"/>
          <a:ext cx="4134602" cy="2774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216682" y="1157326"/>
            <a:ext cx="5848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ОБЕСПЕЧЕНИЕ РАБОТНИКОВ ООО «ГАЗПРОМ ТРАНСГАЗ САМАРА» СПЕЦИАЛЬНОЙ ОДЕЖДОЙ, СПЕЦИАЛЬНОЙ ОБУВЬЮ И ДРУГИМИ СРЕДСТВАМИ ИНДИВИДУАЛЬНОЙ ЗАЩИТЫ, В ТОМ ЧИСЛЕ СМЫВАЮЩИМИ И ОБЕЗВРЕЖИВАЮЩИМИ СРЕДСТВАМИ</a:t>
            </a:r>
            <a:endParaRPr lang="ru-RU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2234700"/>
            <a:ext cx="1652646" cy="231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861" y="2234700"/>
            <a:ext cx="3169187" cy="21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5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58" descr="\\samtg\sharedata\MEDIA\Корпоративное фото\Фото 2022\Проверка подготовки Общества к Зимнему периоду и противоаварийнач тренировка на ГРС 30 2022\777_54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661" y="879562"/>
            <a:ext cx="333183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9" descr="\\samtg\sharedata\MEDIA\Корпоративное фото\Фото 2018\КОМПЛЕКСНАЯ противоаварийная тренировка в Павловском ЛПУМГ 2018\777_27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31" y="879562"/>
            <a:ext cx="327574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Готовность к ликвидации аварий и инцидентов</a:t>
            </a:r>
            <a:endParaRPr lang="ru-RU" sz="2000" dirty="0"/>
          </a:p>
        </p:txBody>
      </p:sp>
      <p:pic>
        <p:nvPicPr>
          <p:cNvPr id="8" name="Picture 156" descr="\\samtg\sharedata\MEDIA\Корпоративное фото\Фото 2022\Проверка подготовки Общества к Зимнему периоду и противоаварийнач тренировка на ГРС 30 2022\777_54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35986"/>
            <a:ext cx="331643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7" descr="\\samtg\sharedata\MEDIA\Корпоративное фото\Фото 2022\Противоаварийная тренировка Сызранское ЛПУМГ  сжатые Фото 2022\Противоаварийная тренировка Сызранское ЛПУМГ 2022-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2535746"/>
            <a:ext cx="326598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9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87724" y="110511"/>
            <a:ext cx="6535577" cy="661039"/>
          </a:xfrm>
        </p:spPr>
        <p:txBody>
          <a:bodyPr/>
          <a:lstStyle/>
          <a:p>
            <a:pPr algn="ctr"/>
            <a:r>
              <a:rPr lang="ru-RU" sz="2000" dirty="0" smtClean="0"/>
              <a:t>Реализация </a:t>
            </a:r>
            <a:r>
              <a:rPr lang="ru-RU" sz="2000" dirty="0"/>
              <a:t>мероприятий, направленных на </a:t>
            </a:r>
            <a:r>
              <a:rPr lang="ru-RU" sz="2000" dirty="0" smtClean="0"/>
              <a:t>профилактику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/>
              <a:t>несчастных случаев </a:t>
            </a: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79070" y="771550"/>
            <a:ext cx="7879080" cy="1186650"/>
          </a:xfrm>
          <a:prstGeom prst="rect">
            <a:avLst/>
          </a:prstGeom>
        </p:spPr>
        <p:txBody>
          <a:bodyPr/>
          <a:lstStyle>
            <a:lvl1pPr mar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90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2pPr>
            <a:lvl3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3pPr>
            <a:lvl4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4pPr>
            <a:lvl5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 smtClean="0"/>
              <a:t>Организована работа по приведению площадок и лестниц ГПА к требованиям ОТ и ПБ:  </a:t>
            </a:r>
          </a:p>
          <a:p>
            <a:pPr algn="just"/>
            <a:r>
              <a:rPr lang="ru-RU" sz="1400" dirty="0" smtClean="0"/>
              <a:t>ГОСТ 23120-2016 «Лестницы маршевые, площадки и ограждения стальные. Технические условия», </a:t>
            </a:r>
          </a:p>
          <a:p>
            <a:pPr algn="just"/>
            <a:r>
              <a:rPr lang="ru-RU" sz="1400" dirty="0" smtClean="0"/>
              <a:t>Правилам по охране труда при работе на высоте, утв. Приказом </a:t>
            </a:r>
            <a:r>
              <a:rPr lang="ru-RU" sz="1400" dirty="0" err="1" smtClean="0"/>
              <a:t>Мин.труда</a:t>
            </a:r>
            <a:r>
              <a:rPr lang="ru-RU" sz="1400" dirty="0" smtClean="0"/>
              <a:t> и СЗ РФ от 16.11.2020 №782н, </a:t>
            </a:r>
          </a:p>
          <a:p>
            <a:pPr algn="just"/>
            <a:r>
              <a:rPr lang="ru-RU" sz="1400" dirty="0" smtClean="0"/>
              <a:t>СТО-01-764-2022 «Организация и безопасное проведение работ на высоте».</a:t>
            </a:r>
          </a:p>
          <a:p>
            <a:pPr algn="just"/>
            <a:r>
              <a:rPr lang="ru-RU" sz="1400" dirty="0" smtClean="0"/>
              <a:t>Работа выполняется хозяйственным способом силами персонала.</a:t>
            </a:r>
            <a:endParaRPr lang="ru-RU" sz="1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" y="2321195"/>
            <a:ext cx="2886638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19962"/>
            <a:ext cx="2886637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7" y="2031690"/>
            <a:ext cx="3299047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8" t="16674" r="15802" b="16280"/>
          <a:stretch/>
        </p:blipFill>
        <p:spPr bwMode="auto">
          <a:xfrm>
            <a:off x="8064388" y="843558"/>
            <a:ext cx="1019174" cy="112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23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308698"/>
            <a:ext cx="7202402" cy="442913"/>
          </a:xfrm>
        </p:spPr>
        <p:txBody>
          <a:bodyPr/>
          <a:lstStyle/>
          <a:p>
            <a:pPr lvl="0">
              <a:spcBef>
                <a:spcPct val="50000"/>
              </a:spcBef>
            </a:pPr>
            <a:r>
              <a:rPr lang="ru-RU" dirty="0">
                <a:solidFill>
                  <a:srgbClr val="FFFFFF"/>
                </a:solidFill>
                <a:ea typeface="+mn-ea"/>
                <a:cs typeface="+mn-cs"/>
              </a:rPr>
              <a:t>	</a:t>
            </a:r>
            <a:r>
              <a:rPr lang="ru-RU" sz="2000" dirty="0">
                <a:solidFill>
                  <a:srgbClr val="FFFFFF"/>
                </a:solidFill>
                <a:ea typeface="+mn-ea"/>
                <a:cs typeface="+mn-cs"/>
              </a:rPr>
              <a:t>Реализация мероприятий, направленных на профилактику несчастных случаев </a:t>
            </a:r>
            <a:endParaRPr lang="ru-RU" sz="2000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191941"/>
            <a:ext cx="7185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ОБЕСПЕЧЕНИЕ БЕЗОПАСНОСТИ НА ВЫСОТЕ ПРИ РАБОТЕ НА КРОВЛЯХ ЗДАНИЙ</a:t>
            </a:r>
            <a:endParaRPr lang="ru-RU" sz="16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18" name="Picture 16" descr="D:\Data\WORK\BREND BOOK\лого\лого для презентации.jpg">
            <a:extLst>
              <a:ext uri="{FF2B5EF4-FFF2-40B4-BE49-F238E27FC236}">
                <a16:creationId xmlns="" xmlns:a16="http://schemas.microsoft.com/office/drawing/2014/main" id="{F058D818-9217-4BFE-A3A0-24ED247D5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66429" cy="75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74" r="-299" b="26437"/>
          <a:stretch/>
        </p:blipFill>
        <p:spPr bwMode="auto">
          <a:xfrm>
            <a:off x="396611" y="1619860"/>
            <a:ext cx="3888000" cy="27959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0937"/>
          <a:stretch/>
        </p:blipFill>
        <p:spPr bwMode="auto">
          <a:xfrm>
            <a:off x="4862066" y="1619860"/>
            <a:ext cx="3888000" cy="27959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8" t="16674" r="15802" b="16280"/>
          <a:stretch/>
        </p:blipFill>
        <p:spPr bwMode="auto">
          <a:xfrm>
            <a:off x="8064388" y="843558"/>
            <a:ext cx="1019174" cy="112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52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55676" y="303716"/>
            <a:ext cx="6653841" cy="442913"/>
          </a:xfrm>
        </p:spPr>
        <p:txBody>
          <a:bodyPr/>
          <a:lstStyle/>
          <a:p>
            <a:pPr lvl="0">
              <a:spcBef>
                <a:spcPct val="50000"/>
              </a:spcBef>
            </a:pPr>
            <a:r>
              <a:rPr lang="ru-RU" dirty="0" smtClean="0">
                <a:solidFill>
                  <a:srgbClr val="FFFFFF"/>
                </a:solidFill>
                <a:ea typeface="+mn-ea"/>
                <a:cs typeface="+mn-cs"/>
              </a:rPr>
              <a:t>Реализация </a:t>
            </a:r>
            <a:r>
              <a:rPr lang="ru-RU" dirty="0">
                <a:solidFill>
                  <a:srgbClr val="FFFFFF"/>
                </a:solidFill>
                <a:ea typeface="+mn-ea"/>
                <a:cs typeface="+mn-cs"/>
              </a:rPr>
              <a:t>мероприятий, </a:t>
            </a:r>
            <a:r>
              <a:rPr lang="ru-RU" dirty="0" smtClean="0">
                <a:solidFill>
                  <a:srgbClr val="FFFFFF"/>
                </a:solidFill>
                <a:ea typeface="+mn-ea"/>
                <a:cs typeface="+mn-cs"/>
              </a:rPr>
              <a:t>направленных </a:t>
            </a:r>
            <a:r>
              <a:rPr lang="ru-RU" dirty="0">
                <a:solidFill>
                  <a:srgbClr val="FFFFFF"/>
                </a:solidFill>
                <a:ea typeface="+mn-ea"/>
                <a:cs typeface="+mn-cs"/>
              </a:rPr>
              <a:t>на </a:t>
            </a:r>
            <a:r>
              <a:rPr lang="ru-RU" dirty="0" smtClean="0">
                <a:solidFill>
                  <a:srgbClr val="FFFFFF"/>
                </a:solidFill>
                <a:ea typeface="+mn-ea"/>
                <a:cs typeface="+mn-cs"/>
              </a:rPr>
              <a:t>профилактику</a:t>
            </a:r>
            <a:br>
              <a:rPr lang="ru-RU" dirty="0" smtClean="0">
                <a:solidFill>
                  <a:srgbClr val="FFFFFF"/>
                </a:solidFill>
                <a:ea typeface="+mn-ea"/>
                <a:cs typeface="+mn-cs"/>
              </a:rPr>
            </a:br>
            <a:r>
              <a:rPr lang="ru-RU" dirty="0" smtClean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dirty="0">
                <a:solidFill>
                  <a:srgbClr val="FFFFFF"/>
                </a:solidFill>
                <a:ea typeface="+mn-ea"/>
                <a:cs typeface="+mn-cs"/>
              </a:rPr>
              <a:t>несчастных случаев </a:t>
            </a:r>
            <a:endParaRPr lang="ru-RU" kern="1200" dirty="0">
              <a:solidFill>
                <a:srgbClr val="FFFFFF"/>
              </a:solidFill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8" name="Picture 16" descr="D:\Data\WORK\BREND BOOK\лого\лого для презентации.jpg">
            <a:extLst>
              <a:ext uri="{FF2B5EF4-FFF2-40B4-BE49-F238E27FC236}">
                <a16:creationId xmlns="" xmlns:a16="http://schemas.microsoft.com/office/drawing/2014/main" id="{F058D818-9217-4BFE-A3A0-24ED247D5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03648" cy="77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-129053" y="1387933"/>
            <a:ext cx="2970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ПОДЪЕМНИК НОЖНИЧНЫЙ НЕСАМОХОДНЫЙ ЭКО-12</a:t>
            </a:r>
          </a:p>
        </p:txBody>
      </p:sp>
      <p:pic>
        <p:nvPicPr>
          <p:cNvPr id="1032" name="Picture 8" descr="D:\Митрофанов\Совещания\2022\Доклад\Фото\eco-8-kn-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36" y="2099853"/>
            <a:ext cx="2246405" cy="250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100" y="2333184"/>
            <a:ext cx="3295266" cy="22297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59550" y="1807465"/>
            <a:ext cx="3033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ПОДЪЕМНИК СТРЕЛОВОЙ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ГИДРАВЛИЧЕСКИЙ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2" y="1530589"/>
            <a:ext cx="2116995" cy="21539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9967" y="3942280"/>
            <a:ext cx="3033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АНКЕРНЫЕ УСТРОЙСТВА ТИПА Е «КРЕСТ»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5696" y="934316"/>
            <a:ext cx="5544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Приобретение подъёмников, вышек с ограждающими площадками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8" t="16674" r="15802" b="16280"/>
          <a:stretch/>
        </p:blipFill>
        <p:spPr bwMode="auto">
          <a:xfrm>
            <a:off x="8064388" y="843558"/>
            <a:ext cx="1019174" cy="112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12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10324"/>
            <a:ext cx="4662153" cy="442913"/>
          </a:xfrm>
        </p:spPr>
        <p:txBody>
          <a:bodyPr/>
          <a:lstStyle/>
          <a:p>
            <a:pPr lvl="0">
              <a:spcBef>
                <a:spcPct val="50000"/>
              </a:spcBef>
            </a:pPr>
            <a:r>
              <a:rPr lang="ru-RU" kern="1200" dirty="0" smtClean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rPr>
              <a:t>Улучшение рабочих мест водителей</a:t>
            </a:r>
            <a:endParaRPr lang="ru-RU" kern="1200" dirty="0">
              <a:solidFill>
                <a:srgbClr val="FFFFFF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2950" y="1184735"/>
            <a:ext cx="6140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ВИБРОШУМОИЗОЛЯЦИЯ КАБИН АВТОМОБИЛЕЙ</a:t>
            </a:r>
            <a:endParaRPr lang="ru-RU" sz="16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18" name="Picture 16" descr="D:\Data\WORK\BREND BOOK\лого\лого для презентации.jpg">
            <a:extLst>
              <a:ext uri="{FF2B5EF4-FFF2-40B4-BE49-F238E27FC236}">
                <a16:creationId xmlns="" xmlns:a16="http://schemas.microsoft.com/office/drawing/2014/main" id="{F058D818-9217-4BFE-A3A0-24ED247D5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03648" cy="77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75" y="1637732"/>
            <a:ext cx="3879600" cy="2729552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73" y="1637732"/>
            <a:ext cx="3879600" cy="27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8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 bwMode="auto">
          <a:xfrm>
            <a:off x="85892" y="796234"/>
            <a:ext cx="9058107" cy="3979289"/>
          </a:xfrm>
          <a:prstGeom prst="rect">
            <a:avLst/>
          </a:prstGeom>
          <a:solidFill>
            <a:srgbClr val="0079C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rgbClr val="3399FF"/>
              </a:solidFill>
              <a:effectLst/>
              <a:latin typeface="+mn-lt"/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1" y="772733"/>
            <a:ext cx="9143999" cy="6471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rgbClr val="3399FF"/>
              </a:solidFill>
              <a:effectLst/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47742"/>
            <a:ext cx="7218789" cy="587804"/>
          </a:xfrm>
        </p:spPr>
        <p:txBody>
          <a:bodyPr/>
          <a:lstStyle/>
          <a:p>
            <a:pPr algn="l"/>
            <a:r>
              <a:rPr lang="ru-RU" sz="2000" dirty="0" smtClean="0"/>
              <a:t>Повышение уровня промышленной  безопасности </a:t>
            </a:r>
            <a:br>
              <a:rPr lang="ru-RU" sz="2000" dirty="0" smtClean="0"/>
            </a:br>
            <a:r>
              <a:rPr lang="ru-RU" sz="2000" dirty="0" smtClean="0"/>
              <a:t>и условий труда за счет внедрения нового оборудования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892" y="790127"/>
            <a:ext cx="6508091" cy="607159"/>
          </a:xfrm>
        </p:spPr>
        <p:txBody>
          <a:bodyPr/>
          <a:lstStyle/>
          <a:p>
            <a:r>
              <a:rPr lang="ru-RU" sz="1400" dirty="0"/>
              <a:t> 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Внедрение современного оборудования:                     надежность</a:t>
            </a:r>
          </a:p>
          <a:p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                                                                                </a:t>
            </a:r>
            <a:r>
              <a:rPr lang="ru-RU" sz="1400" dirty="0">
                <a:solidFill>
                  <a:schemeClr val="tx1"/>
                </a:solidFill>
              </a:rPr>
              <a:t>	</a:t>
            </a:r>
            <a:r>
              <a:rPr lang="ru-RU" sz="1400" dirty="0" smtClean="0">
                <a:solidFill>
                  <a:schemeClr val="tx1"/>
                </a:solidFill>
              </a:rPr>
              <a:t>       воздействие вредных факторов</a:t>
            </a:r>
          </a:p>
          <a:p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                                                                                               (шум)</a:t>
            </a:r>
          </a:p>
          <a:p>
            <a:r>
              <a:rPr lang="ru-RU" sz="1400" dirty="0">
                <a:solidFill>
                  <a:schemeClr val="tx1"/>
                </a:solidFill>
              </a:rPr>
              <a:t>                                                                                                   	</a:t>
            </a:r>
            <a:r>
              <a:rPr lang="ru-RU" sz="1400" dirty="0" smtClean="0">
                <a:solidFill>
                  <a:schemeClr val="tx1"/>
                </a:solidFill>
              </a:rPr>
              <a:t>рисков отказов и </a:t>
            </a:r>
            <a:r>
              <a:rPr lang="ru-RU" sz="1400" dirty="0" err="1" smtClean="0">
                <a:solidFill>
                  <a:schemeClr val="tx1"/>
                </a:solidFill>
              </a:rPr>
              <a:t>возниновения</a:t>
            </a:r>
            <a:r>
              <a:rPr lang="ru-RU" sz="1400" dirty="0" smtClean="0">
                <a:solidFill>
                  <a:schemeClr val="tx1"/>
                </a:solidFill>
              </a:rPr>
              <a:t> ЧС</a:t>
            </a:r>
            <a:endParaRPr lang="ru-RU" sz="1400" dirty="0">
              <a:solidFill>
                <a:schemeClr val="tx1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 bwMode="auto">
          <a:xfrm>
            <a:off x="6117465" y="772733"/>
            <a:ext cx="953036" cy="647163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Прямая со стрелкой 10"/>
          <p:cNvCxnSpPr/>
          <p:nvPr/>
        </p:nvCxnSpPr>
        <p:spPr bwMode="auto">
          <a:xfrm flipV="1">
            <a:off x="3707904" y="819206"/>
            <a:ext cx="164633" cy="147383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Прямая со стрелкой 26"/>
          <p:cNvCxnSpPr/>
          <p:nvPr/>
        </p:nvCxnSpPr>
        <p:spPr bwMode="auto">
          <a:xfrm flipH="1">
            <a:off x="3694241" y="1239602"/>
            <a:ext cx="148107" cy="137321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Прямоугольник 49"/>
          <p:cNvSpPr/>
          <p:nvPr/>
        </p:nvSpPr>
        <p:spPr>
          <a:xfrm>
            <a:off x="283168" y="1491630"/>
            <a:ext cx="3408852" cy="2257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tx1"/>
                </a:solidFill>
              </a:rPr>
              <a:t>Замена ВОУ и ШВ </a:t>
            </a:r>
            <a:r>
              <a:rPr lang="ru-RU" sz="900" b="1" dirty="0">
                <a:solidFill>
                  <a:schemeClr val="tx1"/>
                </a:solidFill>
              </a:rPr>
              <a:t>на оборудование ООО «Волга-</a:t>
            </a:r>
            <a:r>
              <a:rPr lang="ru-RU" sz="900" b="1" dirty="0" err="1">
                <a:solidFill>
                  <a:schemeClr val="tx1"/>
                </a:solidFill>
              </a:rPr>
              <a:t>Энергогаз</a:t>
            </a:r>
            <a:r>
              <a:rPr lang="ru-RU" sz="900" b="1" dirty="0">
                <a:solidFill>
                  <a:schemeClr val="tx1"/>
                </a:solidFill>
              </a:rPr>
              <a:t>»</a:t>
            </a:r>
          </a:p>
          <a:p>
            <a:r>
              <a:rPr lang="ru-RU" sz="900" dirty="0">
                <a:solidFill>
                  <a:schemeClr val="tx1"/>
                </a:solidFill>
              </a:rPr>
              <a:t>н</a:t>
            </a:r>
            <a:r>
              <a:rPr lang="ru-RU" sz="900" dirty="0" smtClean="0">
                <a:solidFill>
                  <a:schemeClr val="tx1"/>
                </a:solidFill>
              </a:rPr>
              <a:t>а ГПА-Ц-6,3Б №25 КС Сызрань,  №24 и №25 КС </a:t>
            </a:r>
            <a:r>
              <a:rPr lang="ru-RU" sz="1000" dirty="0" smtClean="0">
                <a:solidFill>
                  <a:schemeClr val="tx1"/>
                </a:solidFill>
              </a:rPr>
              <a:t>Павловская  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14" y="777764"/>
            <a:ext cx="1610059" cy="642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295802" y="2427733"/>
            <a:ext cx="3412102" cy="320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tx1"/>
                </a:solidFill>
              </a:rPr>
              <a:t>Применение системы электрозапуска «Шторм» </a:t>
            </a:r>
          </a:p>
          <a:p>
            <a:r>
              <a:rPr lang="ru-RU" sz="900" dirty="0" smtClean="0">
                <a:solidFill>
                  <a:schemeClr val="tx1"/>
                </a:solidFill>
              </a:rPr>
              <a:t>на ГПА-Ц-6,3Б №27 КС Сызрань 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283168" y="3687874"/>
            <a:ext cx="3419610" cy="389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</a:rPr>
              <a:t>Применение пластинчатых муфт ТМРЛ</a:t>
            </a:r>
          </a:p>
          <a:p>
            <a:r>
              <a:rPr lang="ru-RU" sz="900" dirty="0" smtClean="0">
                <a:solidFill>
                  <a:schemeClr val="tx1"/>
                </a:solidFill>
              </a:rPr>
              <a:t>На ГПА типа ГТК-10-4 и СТД-12500 (9 ед. в 2022 г., 4 </a:t>
            </a:r>
            <a:r>
              <a:rPr lang="ru-RU" sz="900" dirty="0" err="1" smtClean="0">
                <a:solidFill>
                  <a:schemeClr val="tx1"/>
                </a:solidFill>
              </a:rPr>
              <a:t>ед</a:t>
            </a:r>
            <a:r>
              <a:rPr lang="ru-RU" sz="900" dirty="0" smtClean="0">
                <a:solidFill>
                  <a:schemeClr val="tx1"/>
                </a:solidFill>
              </a:rPr>
              <a:t> в 2023 г.)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86061" y="1491631"/>
            <a:ext cx="107408" cy="86409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85893" y="2427734"/>
            <a:ext cx="107576" cy="1174944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85892" y="3687874"/>
            <a:ext cx="107577" cy="10573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00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Users\gluhovda\Desktop\ВОУ ГПА№25 КЦ-2 КС Павловская\ВОУ-14-35 ГПА25 КС Павловская\DSC056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9" t="4086" r="27931" b="10383"/>
          <a:stretch/>
        </p:blipFill>
        <p:spPr bwMode="auto">
          <a:xfrm flipH="1">
            <a:off x="279919" y="1779662"/>
            <a:ext cx="947196" cy="57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18" y="2817083"/>
            <a:ext cx="1706051" cy="798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81" y="2817083"/>
            <a:ext cx="716619" cy="798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3" descr="V:\ПОЭКС\Селектор\Селектор\2022\Положение по оценке качества ремонта\Муфта тихоходная 300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19" y="4109105"/>
            <a:ext cx="1276346" cy="658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302" y="2817083"/>
            <a:ext cx="875602" cy="798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3830853" y="2427734"/>
            <a:ext cx="5257229" cy="1188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</a:rPr>
              <a:t>● Снижение уровня шума при пуске ГПА.</a:t>
            </a:r>
          </a:p>
          <a:p>
            <a:r>
              <a:rPr lang="ru-RU" sz="1000" dirty="0" smtClean="0">
                <a:solidFill>
                  <a:schemeClr val="tx1"/>
                </a:solidFill>
              </a:rPr>
              <a:t>● </a:t>
            </a:r>
            <a:r>
              <a:rPr lang="ru-RU" sz="1000" b="1" dirty="0" smtClean="0">
                <a:solidFill>
                  <a:schemeClr val="tx1"/>
                </a:solidFill>
              </a:rPr>
              <a:t>Исключение расхода и выброса газа в атмосферу </a:t>
            </a:r>
          </a:p>
          <a:p>
            <a:r>
              <a:rPr lang="ru-RU" sz="1000" b="1" dirty="0">
                <a:solidFill>
                  <a:schemeClr val="tx1"/>
                </a:solidFill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</a:rPr>
              <a:t>   </a:t>
            </a:r>
            <a:r>
              <a:rPr lang="ru-RU" sz="1000" dirty="0" smtClean="0">
                <a:solidFill>
                  <a:schemeClr val="tx1"/>
                </a:solidFill>
              </a:rPr>
              <a:t>при раскрутке ОК на режимах ХП и ГЗ</a:t>
            </a:r>
          </a:p>
          <a:p>
            <a:r>
              <a:rPr lang="ru-RU" sz="1000" dirty="0" smtClean="0">
                <a:solidFill>
                  <a:schemeClr val="tx1"/>
                </a:solidFill>
              </a:rPr>
              <a:t>● </a:t>
            </a:r>
            <a:r>
              <a:rPr lang="ru-RU" sz="1000" b="1" dirty="0" smtClean="0">
                <a:solidFill>
                  <a:schemeClr val="tx1"/>
                </a:solidFill>
              </a:rPr>
              <a:t>Повышение надежности </a:t>
            </a:r>
            <a:r>
              <a:rPr lang="ru-RU" sz="1000" dirty="0" smtClean="0">
                <a:solidFill>
                  <a:schemeClr val="tx1"/>
                </a:solidFill>
              </a:rPr>
              <a:t>за счет снижения количества </a:t>
            </a:r>
          </a:p>
          <a:p>
            <a:r>
              <a:rPr lang="ru-RU" sz="1000" dirty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   механического оборудования </a:t>
            </a:r>
          </a:p>
          <a:p>
            <a:r>
              <a:rPr lang="ru-RU" sz="1000" dirty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   (регуляторы, трубопроводная арматура, трубопроводы подвода пускового газа.</a:t>
            </a:r>
          </a:p>
          <a:p>
            <a:r>
              <a:rPr lang="ru-RU" sz="1000" dirty="0" smtClean="0">
                <a:solidFill>
                  <a:schemeClr val="tx1"/>
                </a:solidFill>
              </a:rPr>
              <a:t>● </a:t>
            </a:r>
            <a:r>
              <a:rPr lang="ru-RU" sz="1000" b="1" dirty="0" smtClean="0">
                <a:solidFill>
                  <a:schemeClr val="tx1"/>
                </a:solidFill>
              </a:rPr>
              <a:t>Выявление отклонений в кинематике приводных двигателей ГПА</a:t>
            </a:r>
            <a:r>
              <a:rPr lang="ru-RU" sz="1000" dirty="0" smtClean="0">
                <a:solidFill>
                  <a:schemeClr val="tx1"/>
                </a:solidFill>
              </a:rPr>
              <a:t> на ранних стадиях </a:t>
            </a:r>
          </a:p>
          <a:p>
            <a:r>
              <a:rPr lang="ru-RU" sz="1000" dirty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   путем высокоточного анализа изменения параметров работы ЭСТ при раскрутке ГТД.</a:t>
            </a:r>
            <a:endParaRPr lang="ru-RU" sz="1000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gluhovda\Desktop\ВОУ ГПА№25 КЦ-2 КС Павловская\ВОУ-14-35 ГПА25 КС Павловская\DSC0569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17" y="1779662"/>
            <a:ext cx="1218771" cy="57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gluhovda\Desktop\ВОУ ГПА№25 КЦ-2 КС Павловская\ВОУ-14-35 ГПА25 КС Павловская\DSC0569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632" y="1779663"/>
            <a:ext cx="1172146" cy="5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V:\ПОЭКС\Селектор\Селектор\2022\Положение по оценке качества ремонта\Муфта быстроходная 4600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09105"/>
            <a:ext cx="1074014" cy="658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844731" y="1491631"/>
            <a:ext cx="5243351" cy="864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solidFill>
                  <a:schemeClr val="tx1"/>
                </a:solidFill>
              </a:rPr>
              <a:t>● </a:t>
            </a:r>
            <a:r>
              <a:rPr lang="ru-RU" sz="1000" dirty="0" smtClean="0">
                <a:solidFill>
                  <a:schemeClr val="tx1"/>
                </a:solidFill>
              </a:rPr>
              <a:t>Высокий уровень очистки циклового воздуха.</a:t>
            </a:r>
          </a:p>
          <a:p>
            <a:r>
              <a:rPr lang="ru-RU" sz="1000" dirty="0">
                <a:solidFill>
                  <a:schemeClr val="tx1"/>
                </a:solidFill>
              </a:rPr>
              <a:t>● </a:t>
            </a:r>
            <a:r>
              <a:rPr lang="ru-RU" sz="1000" b="1" dirty="0" smtClean="0">
                <a:solidFill>
                  <a:schemeClr val="tx1"/>
                </a:solidFill>
              </a:rPr>
              <a:t>Повышение надежности работы ГТД</a:t>
            </a:r>
            <a:r>
              <a:rPr lang="ru-RU" sz="1000" dirty="0" smtClean="0">
                <a:solidFill>
                  <a:schemeClr val="tx1"/>
                </a:solidFill>
              </a:rPr>
              <a:t> в составе ГПА.</a:t>
            </a:r>
          </a:p>
          <a:p>
            <a:r>
              <a:rPr lang="ru-RU" sz="1000" dirty="0">
                <a:solidFill>
                  <a:schemeClr val="tx1"/>
                </a:solidFill>
              </a:rPr>
              <a:t>● Снижение </a:t>
            </a:r>
            <a:r>
              <a:rPr lang="ru-RU" sz="1000" dirty="0" smtClean="0">
                <a:solidFill>
                  <a:schemeClr val="tx1"/>
                </a:solidFill>
              </a:rPr>
              <a:t>количества промывок ГТД при выполнении регламентных работ.</a:t>
            </a:r>
          </a:p>
          <a:p>
            <a:r>
              <a:rPr lang="ru-RU" sz="1000" b="1" dirty="0">
                <a:solidFill>
                  <a:schemeClr val="tx1"/>
                </a:solidFill>
              </a:rPr>
              <a:t>● </a:t>
            </a:r>
            <a:r>
              <a:rPr lang="ru-RU" sz="1000" b="1" dirty="0" smtClean="0">
                <a:solidFill>
                  <a:schemeClr val="tx1"/>
                </a:solidFill>
              </a:rPr>
              <a:t>Снижение уровня шума при работе ГПА.</a:t>
            </a:r>
          </a:p>
          <a:p>
            <a:r>
              <a:rPr lang="ru-RU" sz="1000" dirty="0" smtClean="0">
                <a:solidFill>
                  <a:schemeClr val="tx1"/>
                </a:solidFill>
              </a:rPr>
              <a:t>● Исключение работ по регулярному устранению дефектов ШВ.</a:t>
            </a:r>
            <a:endParaRPr lang="ru-RU" sz="1000" dirty="0">
              <a:solidFill>
                <a:schemeClr val="tx1"/>
              </a:solidFill>
            </a:endParaRPr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126"/>
          <a:stretch/>
        </p:blipFill>
        <p:spPr bwMode="auto">
          <a:xfrm>
            <a:off x="2771801" y="4112307"/>
            <a:ext cx="930978" cy="65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Прямоугольник 71"/>
          <p:cNvSpPr/>
          <p:nvPr/>
        </p:nvSpPr>
        <p:spPr>
          <a:xfrm>
            <a:off x="3830855" y="3687875"/>
            <a:ext cx="525722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chemeClr val="tx1"/>
                </a:solidFill>
              </a:rPr>
              <a:t>● </a:t>
            </a:r>
            <a:r>
              <a:rPr lang="ru-RU" sz="900" b="1" dirty="0" smtClean="0">
                <a:solidFill>
                  <a:schemeClr val="tx1"/>
                </a:solidFill>
              </a:rPr>
              <a:t>Повышение надежности работы ГПА </a:t>
            </a:r>
            <a:r>
              <a:rPr lang="ru-RU" sz="900" dirty="0" smtClean="0">
                <a:solidFill>
                  <a:schemeClr val="tx1"/>
                </a:solidFill>
              </a:rPr>
              <a:t>за счет снижения </a:t>
            </a:r>
            <a:r>
              <a:rPr lang="ru-RU" sz="9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уровня вибрации, </a:t>
            </a:r>
          </a:p>
          <a:p>
            <a:r>
              <a:rPr lang="ru-RU" sz="9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  отсутствия необходимости подвода смазки, дополнительной пластичности,</a:t>
            </a:r>
          </a:p>
          <a:p>
            <a:r>
              <a:rPr lang="ru-RU" sz="9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  компенсирующей отклонения, связанные с подвижностью грунта в межсезонье;</a:t>
            </a:r>
          </a:p>
          <a:p>
            <a:r>
              <a:rPr lang="ru-RU" sz="900" b="1" dirty="0" smtClean="0">
                <a:solidFill>
                  <a:schemeClr val="tx1"/>
                </a:solidFill>
              </a:rPr>
              <a:t>● Снижение уровня шума и вибрации</a:t>
            </a:r>
            <a:r>
              <a:rPr lang="ru-RU" sz="900" dirty="0" smtClean="0">
                <a:solidFill>
                  <a:schemeClr val="tx1"/>
                </a:solidFill>
              </a:rPr>
              <a:t> за счет исключения зубчатых зацеплений </a:t>
            </a:r>
          </a:p>
          <a:p>
            <a:r>
              <a:rPr lang="ru-RU" sz="900" dirty="0" smtClean="0">
                <a:solidFill>
                  <a:schemeClr val="tx1"/>
                </a:solidFill>
              </a:rPr>
              <a:t>    при передаче крутящего момента от привода к ЦБН.</a:t>
            </a:r>
          </a:p>
          <a:p>
            <a:r>
              <a:rPr lang="ru-RU" sz="900" b="1" dirty="0" smtClean="0">
                <a:solidFill>
                  <a:schemeClr val="tx1"/>
                </a:solidFill>
              </a:rPr>
              <a:t>●Снижение времени пребывания персонала во вредных условиях труда </a:t>
            </a:r>
          </a:p>
          <a:p>
            <a:r>
              <a:rPr lang="ru-RU" sz="900" dirty="0" smtClean="0">
                <a:solidFill>
                  <a:schemeClr val="tx1"/>
                </a:solidFill>
              </a:rPr>
              <a:t>    т.к. узел не нуждается в обслуживании в межремонтный период.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4" name="Капля 3"/>
          <p:cNvSpPr/>
          <p:nvPr/>
        </p:nvSpPr>
        <p:spPr bwMode="auto">
          <a:xfrm flipH="1" flipV="1">
            <a:off x="8007797" y="1534990"/>
            <a:ext cx="1028699" cy="604712"/>
          </a:xfrm>
          <a:prstGeom prst="teardrop">
            <a:avLst/>
          </a:prstGeom>
          <a:solidFill>
            <a:srgbClr val="00B050">
              <a:alpha val="5098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19993" y="1626354"/>
            <a:ext cx="101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   </a:t>
            </a:r>
            <a:r>
              <a:rPr lang="ru-RU" sz="1400" dirty="0" smtClean="0">
                <a:solidFill>
                  <a:schemeClr val="tx1"/>
                </a:solidFill>
              </a:rPr>
              <a:t>до </a:t>
            </a:r>
            <a:r>
              <a:rPr lang="ru-RU" sz="1400" b="1" dirty="0" smtClean="0">
                <a:solidFill>
                  <a:schemeClr val="tx1"/>
                </a:solidFill>
              </a:rPr>
              <a:t>3 дБ</a:t>
            </a:r>
            <a:endParaRPr lang="ru-RU" sz="1400" b="1" dirty="0">
              <a:solidFill>
                <a:schemeClr val="tx1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 bwMode="auto">
          <a:xfrm flipH="1">
            <a:off x="8132305" y="1822361"/>
            <a:ext cx="148107" cy="137321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Капля 37"/>
          <p:cNvSpPr/>
          <p:nvPr/>
        </p:nvSpPr>
        <p:spPr bwMode="auto">
          <a:xfrm flipH="1" flipV="1">
            <a:off x="7992380" y="3687874"/>
            <a:ext cx="1082837" cy="672474"/>
          </a:xfrm>
          <a:prstGeom prst="teardrop">
            <a:avLst/>
          </a:prstGeom>
          <a:solidFill>
            <a:srgbClr val="00B050">
              <a:alpha val="50196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43219" y="3771786"/>
            <a:ext cx="14173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tx1"/>
                </a:solidFill>
              </a:rPr>
              <a:t>    </a:t>
            </a:r>
            <a:r>
              <a:rPr lang="en-US" sz="1100" b="1" dirty="0" smtClean="0">
                <a:solidFill>
                  <a:schemeClr val="tx1"/>
                </a:solidFill>
              </a:rPr>
              <a:t>~</a:t>
            </a:r>
            <a:r>
              <a:rPr lang="ru-RU" sz="1100" b="1" dirty="0" smtClean="0">
                <a:solidFill>
                  <a:schemeClr val="tx1"/>
                </a:solidFill>
              </a:rPr>
              <a:t>15,8 чел-час.</a:t>
            </a:r>
          </a:p>
          <a:p>
            <a:r>
              <a:rPr lang="ru-RU" sz="1100" dirty="0" smtClean="0">
                <a:solidFill>
                  <a:schemeClr val="tx1"/>
                </a:solidFill>
              </a:rPr>
              <a:t>       при ремонте</a:t>
            </a:r>
          </a:p>
          <a:p>
            <a:r>
              <a:rPr lang="ru-RU" sz="1100" dirty="0">
                <a:solidFill>
                  <a:schemeClr val="tx1"/>
                </a:solidFill>
              </a:rPr>
              <a:t> </a:t>
            </a:r>
            <a:r>
              <a:rPr lang="ru-RU" sz="1100" dirty="0" smtClean="0">
                <a:solidFill>
                  <a:schemeClr val="tx1"/>
                </a:solidFill>
              </a:rPr>
              <a:t>          1 ГПА</a:t>
            </a:r>
            <a:endParaRPr lang="ru-RU" sz="1100" dirty="0">
              <a:solidFill>
                <a:schemeClr val="tx1"/>
              </a:solidFill>
            </a:endParaRPr>
          </a:p>
        </p:txBody>
      </p:sp>
      <p:cxnSp>
        <p:nvCxnSpPr>
          <p:cNvPr id="37" name="Прямая со стрелкой 36"/>
          <p:cNvCxnSpPr/>
          <p:nvPr/>
        </p:nvCxnSpPr>
        <p:spPr bwMode="auto">
          <a:xfrm flipH="1">
            <a:off x="8028384" y="3939902"/>
            <a:ext cx="148107" cy="137321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Капля 38"/>
          <p:cNvSpPr/>
          <p:nvPr/>
        </p:nvSpPr>
        <p:spPr bwMode="auto">
          <a:xfrm flipH="1" flipV="1">
            <a:off x="7975040" y="2499742"/>
            <a:ext cx="1061456" cy="604712"/>
          </a:xfrm>
          <a:prstGeom prst="teardrop">
            <a:avLst/>
          </a:prstGeom>
          <a:solidFill>
            <a:srgbClr val="00B050">
              <a:alpha val="50196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992380" y="2427734"/>
            <a:ext cx="1144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   </a:t>
            </a:r>
            <a:r>
              <a:rPr lang="ru-RU" sz="1100" b="1" dirty="0" smtClean="0">
                <a:solidFill>
                  <a:schemeClr val="tx1"/>
                </a:solidFill>
              </a:rPr>
              <a:t>23100 м</a:t>
            </a:r>
            <a:r>
              <a:rPr lang="ru-RU" sz="1100" b="1" baseline="30000" dirty="0" smtClean="0">
                <a:solidFill>
                  <a:schemeClr val="tx1"/>
                </a:solidFill>
              </a:rPr>
              <a:t>3</a:t>
            </a:r>
          </a:p>
          <a:p>
            <a:r>
              <a:rPr lang="ru-RU" sz="1100" baseline="30000" dirty="0">
                <a:solidFill>
                  <a:schemeClr val="tx1"/>
                </a:solidFill>
              </a:rPr>
              <a:t> </a:t>
            </a:r>
            <a:r>
              <a:rPr lang="ru-RU" sz="1100" dirty="0" smtClean="0">
                <a:solidFill>
                  <a:schemeClr val="tx1"/>
                </a:solidFill>
              </a:rPr>
              <a:t> выброса газа </a:t>
            </a:r>
          </a:p>
          <a:p>
            <a:r>
              <a:rPr lang="ru-RU" sz="1100" dirty="0">
                <a:solidFill>
                  <a:schemeClr val="tx1"/>
                </a:solidFill>
              </a:rPr>
              <a:t> </a:t>
            </a:r>
            <a:r>
              <a:rPr lang="ru-RU" sz="1100" dirty="0" smtClean="0">
                <a:solidFill>
                  <a:schemeClr val="tx1"/>
                </a:solidFill>
              </a:rPr>
              <a:t> за 2022 год</a:t>
            </a:r>
            <a:endParaRPr lang="ru-RU" sz="1100" baseline="30000" dirty="0">
              <a:solidFill>
                <a:schemeClr val="tx1"/>
              </a:solidFill>
            </a:endParaRPr>
          </a:p>
        </p:txBody>
      </p:sp>
      <p:cxnSp>
        <p:nvCxnSpPr>
          <p:cNvPr id="41" name="Прямая со стрелкой 40"/>
          <p:cNvCxnSpPr/>
          <p:nvPr/>
        </p:nvCxnSpPr>
        <p:spPr bwMode="auto">
          <a:xfrm flipH="1">
            <a:off x="7992380" y="2679762"/>
            <a:ext cx="148107" cy="137321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Прямая со стрелкой 41"/>
          <p:cNvCxnSpPr/>
          <p:nvPr/>
        </p:nvCxnSpPr>
        <p:spPr bwMode="auto">
          <a:xfrm flipH="1">
            <a:off x="3692020" y="1044976"/>
            <a:ext cx="148107" cy="137321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3929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84" y="1"/>
            <a:ext cx="1372180" cy="771550"/>
          </a:xfrm>
          <a:prstGeom prst="rect">
            <a:avLst/>
          </a:prstGeom>
          <a:noFill/>
        </p:spPr>
      </p:pic>
      <p:graphicFrame>
        <p:nvGraphicFramePr>
          <p:cNvPr id="5" name="Диаграмма 4"/>
          <p:cNvGraphicFramePr/>
          <p:nvPr>
            <p:extLst/>
          </p:nvPr>
        </p:nvGraphicFramePr>
        <p:xfrm>
          <a:off x="63885" y="1223404"/>
          <a:ext cx="4394604" cy="3285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03587" y="1256637"/>
            <a:ext cx="2686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КОЛИЧЕСТВО РМ С ВРЕДНЫМИ УСЛОВИЯМИ ТРУДА</a:t>
            </a: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4570856" y="1148486"/>
          <a:ext cx="4521938" cy="3423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/>
          <a:p>
            <a:r>
              <a:rPr lang="ru-RU" sz="2000" dirty="0"/>
              <a:t>Результаты специальной оценки условий труда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088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197" y="11"/>
            <a:ext cx="6762750" cy="735288"/>
          </a:xfrm>
        </p:spPr>
        <p:txBody>
          <a:bodyPr/>
          <a:lstStyle/>
          <a:p>
            <a:r>
              <a:rPr lang="ru-RU" sz="2000" dirty="0"/>
              <a:t>Р</a:t>
            </a:r>
            <a:r>
              <a:rPr lang="ru-RU" sz="2000" dirty="0" smtClean="0"/>
              <a:t>езультаты специальной оценки условий труда 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pic>
        <p:nvPicPr>
          <p:cNvPr id="6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55"/>
            <a:ext cx="1339763" cy="753323"/>
          </a:xfrm>
          <a:prstGeom prst="rect">
            <a:avLst/>
          </a:prstGeom>
          <a:noFill/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316660376"/>
              </p:ext>
            </p:extLst>
          </p:nvPr>
        </p:nvGraphicFramePr>
        <p:xfrm>
          <a:off x="611561" y="915566"/>
          <a:ext cx="8093386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8041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B514CEFA-61CC-4E5D-9497-906EBC1121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69" t="1" b="-321"/>
          <a:stretch/>
        </p:blipFill>
        <p:spPr>
          <a:xfrm>
            <a:off x="5867400" y="809538"/>
            <a:ext cx="3276600" cy="3959641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50988" y="75600"/>
            <a:ext cx="7427912" cy="661039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ru-RU"/>
            </a:defPPr>
            <a:lvl1pPr>
              <a:spcBef>
                <a:spcPct val="0"/>
              </a:spcBef>
              <a:buNone/>
              <a:defRPr kumimoji="0" lang="ru-RU" sz="1900" b="0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Газотранспортная система</a:t>
            </a:r>
            <a:r>
              <a:rPr lang="en-US" sz="2000" dirty="0" smtClean="0"/>
              <a:t> </a:t>
            </a:r>
            <a:r>
              <a:rPr lang="ru-RU" sz="2000" dirty="0"/>
              <a:t>ООО «Газпром трансгаз Самара»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904148" y="915566"/>
            <a:ext cx="3216319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0"/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7800" algn="ctr">
              <a:lnSpc>
                <a:spcPct val="90000"/>
              </a:lnSpc>
            </a:pPr>
            <a:r>
              <a:rPr lang="ru-RU" sz="1800" b="1" kern="0" dirty="0">
                <a:latin typeface="Arial Narrow" panose="020B0606020202030204" pitchFamily="34" charset="0"/>
              </a:rPr>
              <a:t>Общество эксплуатирует: </a:t>
            </a:r>
          </a:p>
          <a:p>
            <a:pPr marL="177800" algn="ctr">
              <a:lnSpc>
                <a:spcPct val="90000"/>
              </a:lnSpc>
            </a:pPr>
            <a:endParaRPr lang="ru-RU" sz="1000" b="1" kern="0" dirty="0" smtClean="0">
              <a:latin typeface="Arial Narrow" panose="020B0606020202030204" pitchFamily="34" charset="0"/>
            </a:endParaRPr>
          </a:p>
          <a:p>
            <a:pPr marL="177800" algn="ctr">
              <a:lnSpc>
                <a:spcPct val="90000"/>
              </a:lnSpc>
            </a:pPr>
            <a:r>
              <a:rPr lang="ru-RU" sz="1800" b="1" kern="0" dirty="0" smtClean="0">
                <a:latin typeface="Arial Narrow" panose="020B0606020202030204" pitchFamily="34" charset="0"/>
              </a:rPr>
              <a:t>4 45</a:t>
            </a:r>
            <a:r>
              <a:rPr lang="en-US" sz="1800" b="1" kern="0" dirty="0" smtClean="0">
                <a:latin typeface="Arial Narrow" panose="020B0606020202030204" pitchFamily="34" charset="0"/>
              </a:rPr>
              <a:t>2</a:t>
            </a:r>
            <a:r>
              <a:rPr lang="ru-RU" sz="1800" b="1" kern="0" dirty="0" smtClean="0">
                <a:latin typeface="Arial Narrow" panose="020B0606020202030204" pitchFamily="34" charset="0"/>
              </a:rPr>
              <a:t> </a:t>
            </a:r>
            <a:r>
              <a:rPr lang="ru-RU" sz="1800" b="1" kern="0" dirty="0">
                <a:latin typeface="Arial Narrow" panose="020B0606020202030204" pitchFamily="34" charset="0"/>
              </a:rPr>
              <a:t>км </a:t>
            </a:r>
            <a:r>
              <a:rPr lang="ru-RU" sz="1800" b="1" kern="0" dirty="0" smtClean="0">
                <a:latin typeface="Arial Narrow" panose="020B0606020202030204" pitchFamily="34" charset="0"/>
              </a:rPr>
              <a:t>газопроводов</a:t>
            </a:r>
          </a:p>
          <a:p>
            <a:pPr marL="177800" lvl="0" algn="ctr">
              <a:lnSpc>
                <a:spcPct val="90000"/>
              </a:lnSpc>
            </a:pPr>
            <a:r>
              <a:rPr lang="ru-RU" sz="1600" b="1" kern="0" dirty="0" smtClean="0">
                <a:latin typeface="Arial Narrow" panose="020B0606020202030204" pitchFamily="34" charset="0"/>
              </a:rPr>
              <a:t>(</a:t>
            </a:r>
            <a:r>
              <a:rPr lang="ru-RU" sz="1600" i="1" dirty="0" smtClean="0"/>
              <a:t>в т.ч. газопроводов-отводов </a:t>
            </a:r>
            <a:r>
              <a:rPr lang="ru-RU" sz="1600" i="1" dirty="0"/>
              <a:t>1571,36 км</a:t>
            </a:r>
            <a:r>
              <a:rPr lang="ru-RU" sz="1600" i="1" dirty="0" smtClean="0"/>
              <a:t>) </a:t>
            </a:r>
            <a:endParaRPr lang="ru-RU" sz="1600" dirty="0" smtClean="0"/>
          </a:p>
          <a:p>
            <a:pPr marL="177800" lvl="0" algn="ctr">
              <a:lnSpc>
                <a:spcPct val="90000"/>
              </a:lnSpc>
            </a:pPr>
            <a:endParaRPr lang="ru-RU" sz="1000" b="1" kern="0" dirty="0">
              <a:latin typeface="Arial Narrow" panose="020B0606020202030204" pitchFamily="34" charset="0"/>
            </a:endParaRPr>
          </a:p>
          <a:p>
            <a:pPr marL="177800" algn="ctr">
              <a:lnSpc>
                <a:spcPct val="90000"/>
              </a:lnSpc>
            </a:pPr>
            <a:r>
              <a:rPr lang="ru-RU" sz="1800" b="1" kern="0" dirty="0">
                <a:latin typeface="Arial Narrow" panose="020B0606020202030204" pitchFamily="34" charset="0"/>
              </a:rPr>
              <a:t>17 компрессорных </a:t>
            </a:r>
            <a:r>
              <a:rPr lang="ru-RU" sz="1800" b="1" kern="0" dirty="0" smtClean="0">
                <a:latin typeface="Arial Narrow" panose="020B0606020202030204" pitchFamily="34" charset="0"/>
              </a:rPr>
              <a:t>цехов</a:t>
            </a:r>
            <a:endParaRPr lang="ru-RU" sz="1800" b="1" kern="0" dirty="0">
              <a:latin typeface="Arial Narrow" panose="020B0606020202030204" pitchFamily="34" charset="0"/>
            </a:endParaRPr>
          </a:p>
          <a:p>
            <a:pPr marL="177800" algn="ctr">
              <a:lnSpc>
                <a:spcPct val="90000"/>
              </a:lnSpc>
            </a:pPr>
            <a:endParaRPr lang="ru-RU" sz="1000" b="1" kern="0" dirty="0">
              <a:latin typeface="Arial Narrow" panose="020B0606020202030204" pitchFamily="34" charset="0"/>
            </a:endParaRPr>
          </a:p>
          <a:p>
            <a:pPr marL="177800" algn="ctr">
              <a:lnSpc>
                <a:spcPct val="90000"/>
              </a:lnSpc>
            </a:pPr>
            <a:r>
              <a:rPr lang="ru-RU" sz="1800" b="1" kern="0" dirty="0" smtClean="0">
                <a:latin typeface="Arial Narrow" panose="020B0606020202030204" pitchFamily="34" charset="0"/>
              </a:rPr>
              <a:t>119 ГПА</a:t>
            </a:r>
            <a:endParaRPr lang="en-US" sz="1800" b="1" kern="0" dirty="0">
              <a:latin typeface="Arial Narrow" panose="020B0606020202030204" pitchFamily="34" charset="0"/>
            </a:endParaRPr>
          </a:p>
          <a:p>
            <a:pPr marL="177800" algn="ctr">
              <a:lnSpc>
                <a:spcPct val="80000"/>
              </a:lnSpc>
            </a:pPr>
            <a:endParaRPr lang="ru-RU" sz="1000" b="1" kern="0" dirty="0">
              <a:latin typeface="Arial Narrow" panose="020B0606020202030204" pitchFamily="34" charset="0"/>
            </a:endParaRPr>
          </a:p>
          <a:p>
            <a:pPr marL="177800" algn="ctr">
              <a:lnSpc>
                <a:spcPct val="80000"/>
              </a:lnSpc>
            </a:pPr>
            <a:r>
              <a:rPr lang="ru-RU" sz="1800" b="1" kern="0" dirty="0" smtClean="0">
                <a:latin typeface="Arial Narrow" panose="020B0606020202030204" pitchFamily="34" charset="0"/>
              </a:rPr>
              <a:t>145 </a:t>
            </a:r>
            <a:r>
              <a:rPr lang="ru-RU" sz="1800" b="1" kern="0" dirty="0">
                <a:latin typeface="Arial Narrow" panose="020B0606020202030204" pitchFamily="34" charset="0"/>
              </a:rPr>
              <a:t>газораспределительных</a:t>
            </a:r>
            <a:r>
              <a:rPr lang="en-US" sz="1800" b="1" kern="0" dirty="0">
                <a:latin typeface="Arial Narrow" panose="020B0606020202030204" pitchFamily="34" charset="0"/>
              </a:rPr>
              <a:t> </a:t>
            </a:r>
            <a:r>
              <a:rPr lang="ru-RU" sz="1800" b="1" kern="0" dirty="0" smtClean="0">
                <a:latin typeface="Arial Narrow" panose="020B0606020202030204" pitchFamily="34" charset="0"/>
              </a:rPr>
              <a:t>объектов</a:t>
            </a:r>
          </a:p>
          <a:p>
            <a:pPr marL="177800" lvl="0" algn="ctr">
              <a:lnSpc>
                <a:spcPct val="80000"/>
              </a:lnSpc>
            </a:pPr>
            <a:r>
              <a:rPr lang="ru-RU" sz="1600" i="1" dirty="0"/>
              <a:t>(в т.ч. 129 ГРС, и 16 </a:t>
            </a:r>
            <a:r>
              <a:rPr lang="ru-RU" sz="1600" i="1" dirty="0" smtClean="0"/>
              <a:t>БСН</a:t>
            </a:r>
            <a:r>
              <a:rPr lang="ru-RU" sz="1600" i="1" dirty="0"/>
              <a:t>, </a:t>
            </a:r>
            <a:r>
              <a:rPr lang="ru-RU" sz="1600" i="1" dirty="0" smtClean="0"/>
              <a:t>УЗРГ, ПЗРГ)</a:t>
            </a:r>
            <a:endParaRPr lang="ru-RU" sz="1600" dirty="0"/>
          </a:p>
          <a:p>
            <a:pPr marL="177800" algn="ctr">
              <a:lnSpc>
                <a:spcPct val="80000"/>
              </a:lnSpc>
            </a:pPr>
            <a:endParaRPr lang="ru-RU" sz="1000" b="1" kern="0" dirty="0">
              <a:latin typeface="Arial Narrow" panose="020B0606020202030204" pitchFamily="34" charset="0"/>
            </a:endParaRPr>
          </a:p>
          <a:p>
            <a:pPr marL="177800" algn="ctr">
              <a:lnSpc>
                <a:spcPct val="80000"/>
              </a:lnSpc>
            </a:pPr>
            <a:r>
              <a:rPr lang="ru-RU" sz="1800" b="1" kern="0" dirty="0">
                <a:latin typeface="Arial Narrow" panose="020B0606020202030204" pitchFamily="34" charset="0"/>
              </a:rPr>
              <a:t>2 </a:t>
            </a:r>
            <a:r>
              <a:rPr lang="ru-RU" sz="1800" b="1" kern="0" dirty="0" smtClean="0">
                <a:latin typeface="Arial Narrow" panose="020B0606020202030204" pitchFamily="34" charset="0"/>
              </a:rPr>
              <a:t>АГНКС</a:t>
            </a:r>
          </a:p>
          <a:p>
            <a:pPr marL="177800" algn="ctr">
              <a:lnSpc>
                <a:spcPct val="80000"/>
              </a:lnSpc>
            </a:pPr>
            <a:endParaRPr lang="ru-RU" sz="1000" b="1" kern="0" dirty="0" smtClean="0">
              <a:latin typeface="Arial Narrow" panose="020B0606020202030204" pitchFamily="34" charset="0"/>
            </a:endParaRPr>
          </a:p>
          <a:p>
            <a:pPr marL="177800" algn="ctr">
              <a:lnSpc>
                <a:spcPct val="80000"/>
              </a:lnSpc>
            </a:pPr>
            <a:r>
              <a:rPr lang="ru-RU" sz="1800" b="1" dirty="0">
                <a:latin typeface="Arial Narrow" panose="020B0606020202030204" pitchFamily="34" charset="0"/>
              </a:rPr>
              <a:t>Среднесписочная </a:t>
            </a:r>
            <a:endParaRPr lang="ru-RU" sz="1800" b="1" dirty="0" smtClean="0">
              <a:latin typeface="Arial Narrow" panose="020B0606020202030204" pitchFamily="34" charset="0"/>
            </a:endParaRPr>
          </a:p>
          <a:p>
            <a:pPr marL="177800" algn="ctr">
              <a:lnSpc>
                <a:spcPct val="80000"/>
              </a:lnSpc>
            </a:pPr>
            <a:r>
              <a:rPr lang="ru-RU" sz="1800" b="1" dirty="0" smtClean="0">
                <a:latin typeface="Arial Narrow" panose="020B0606020202030204" pitchFamily="34" charset="0"/>
              </a:rPr>
              <a:t>численность - 4779</a:t>
            </a:r>
            <a:endParaRPr lang="ru-RU" sz="1800" b="1" kern="0" dirty="0">
              <a:latin typeface="Arial Narrow" panose="020B0606020202030204" pitchFamily="34" charset="0"/>
            </a:endParaRPr>
          </a:p>
        </p:txBody>
      </p:sp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07D11A2E-041A-4D4B-8C0B-516CEE731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7" y="796837"/>
            <a:ext cx="5994400" cy="395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03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9433" y="267494"/>
            <a:ext cx="5900645" cy="409048"/>
          </a:xfrm>
        </p:spPr>
        <p:txBody>
          <a:bodyPr/>
          <a:lstStyle/>
          <a:p>
            <a:r>
              <a:rPr lang="ru-RU" sz="2000" dirty="0"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cs typeface="Times New Roman" panose="02020603050405020304" pitchFamily="18" charset="0"/>
              </a:rPr>
              <a:t>татистика профзаболеваний 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pic>
        <p:nvPicPr>
          <p:cNvPr id="6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85" y="11"/>
            <a:ext cx="1339764" cy="753323"/>
          </a:xfrm>
          <a:prstGeom prst="rect">
            <a:avLst/>
          </a:prstGeom>
          <a:noFill/>
        </p:spPr>
      </p:pic>
      <p:graphicFrame>
        <p:nvGraphicFramePr>
          <p:cNvPr id="3" name="Диаграмма 2"/>
          <p:cNvGraphicFramePr/>
          <p:nvPr>
            <p:extLst/>
          </p:nvPr>
        </p:nvGraphicFramePr>
        <p:xfrm>
          <a:off x="1258215" y="1160343"/>
          <a:ext cx="7000646" cy="3292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049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err="1"/>
              <a:t>Видеофиксация</a:t>
            </a:r>
            <a:r>
              <a:rPr lang="ru-RU" sz="2000" dirty="0"/>
              <a:t> работ повышенной опасности</a:t>
            </a:r>
          </a:p>
        </p:txBody>
      </p:sp>
      <p:pic>
        <p:nvPicPr>
          <p:cNvPr id="11" name="Picture 2" descr="D:\Митрофанов\Совещания\2023\Доклад Павлов А.В\IMG_11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489" y="2106196"/>
            <a:ext cx="2219746" cy="238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2500"/>
            <a:ext cx="228944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737" y="1491990"/>
            <a:ext cx="2311101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375" y="956626"/>
            <a:ext cx="2900699" cy="190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D:\Митрофанов\Совещания\2023\Доклад Павлов А.В\16763674362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746" y="2106196"/>
            <a:ext cx="2219746" cy="238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6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FFFFFF"/>
                </a:solidFill>
              </a:rPr>
              <a:t>Барьер безопасности при производстве ремонтных (огневых) работ. Проводная СКБ-1</a:t>
            </a:r>
            <a:endParaRPr lang="ru-RU" sz="2400" dirty="0"/>
          </a:p>
        </p:txBody>
      </p:sp>
      <p:pic>
        <p:nvPicPr>
          <p:cNvPr id="6" name="Рисунок 6" descr="C:\Users\KulaevaAYu\AppData\Local\Microsoft\Windows\Temporary Internet Files\Content.Outlook\WFCBGWG9\DSCN64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99" y="825441"/>
            <a:ext cx="3932977" cy="305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5" descr="C:\Users\KulaevaAYu\AppData\Local\Microsoft\Windows\Temporary Internet Files\Content.Outlook\WFCBGWG9\WP_00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98" y="2737065"/>
            <a:ext cx="3932977" cy="205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861445"/>
            <a:ext cx="2750792" cy="3870545"/>
          </a:xfrm>
          <a:prstGeom prst="rect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19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rgbClr val="FFFFFF"/>
                </a:solidFill>
              </a:rPr>
              <a:t>Барьер безопасности при производстве ремонтных (огневых) </a:t>
            </a:r>
            <a:r>
              <a:rPr lang="ru-RU" sz="2000" dirty="0" smtClean="0">
                <a:solidFill>
                  <a:srgbClr val="FFFFFF"/>
                </a:solidFill>
              </a:rPr>
              <a:t>работ. </a:t>
            </a:r>
            <a:br>
              <a:rPr lang="ru-RU" sz="2000" dirty="0" smtClean="0">
                <a:solidFill>
                  <a:srgbClr val="FFFFFF"/>
                </a:solidFill>
              </a:rPr>
            </a:br>
            <a:r>
              <a:rPr lang="ru-RU" sz="2000" dirty="0" smtClean="0">
                <a:solidFill>
                  <a:srgbClr val="FFFFFF"/>
                </a:solidFill>
              </a:rPr>
              <a:t>СКБ-2 (проводная)</a:t>
            </a:r>
            <a:endParaRPr lang="ru-RU" sz="3200" dirty="0"/>
          </a:p>
        </p:txBody>
      </p:sp>
      <p:pic>
        <p:nvPicPr>
          <p:cNvPr id="7" name="Picture 2" descr="в котлован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668" r="1301" b="2818"/>
          <a:stretch/>
        </p:blipFill>
        <p:spPr bwMode="auto">
          <a:xfrm>
            <a:off x="0" y="807554"/>
            <a:ext cx="9144000" cy="394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95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rgbClr val="FFFFFF"/>
                </a:solidFill>
              </a:rPr>
              <a:t>Барьер безопасности при производстве ремонтных (огневых) работ. </a:t>
            </a:r>
            <a:r>
              <a:rPr lang="ru-RU" sz="2000" dirty="0" smtClean="0">
                <a:solidFill>
                  <a:srgbClr val="FFFFFF"/>
                </a:solidFill>
              </a:rPr>
              <a:t/>
            </a:r>
            <a:br>
              <a:rPr lang="ru-RU" sz="2000" dirty="0" smtClean="0">
                <a:solidFill>
                  <a:srgbClr val="FFFFFF"/>
                </a:solidFill>
              </a:rPr>
            </a:br>
            <a:r>
              <a:rPr lang="ru-RU" sz="2000" dirty="0" smtClean="0">
                <a:solidFill>
                  <a:srgbClr val="FFFFFF"/>
                </a:solidFill>
              </a:rPr>
              <a:t>СКБ-2 </a:t>
            </a:r>
            <a:r>
              <a:rPr lang="ru-RU" sz="2000" dirty="0">
                <a:solidFill>
                  <a:srgbClr val="FFFFFF"/>
                </a:solidFill>
              </a:rPr>
              <a:t>Самара (проводная)</a:t>
            </a:r>
            <a:endParaRPr lang="ru-RU" sz="3200" dirty="0"/>
          </a:p>
        </p:txBody>
      </p:sp>
      <p:pic>
        <p:nvPicPr>
          <p:cNvPr id="11" name="Picture 5" descr="D:\Documents\2016\СКБ2\Фото СКБ\DSCN63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809982"/>
            <a:ext cx="3961244" cy="198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Documents and Settings\GlumovSA\Рабочий стол\презентация\фото\DSC049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09769"/>
            <a:ext cx="3398335" cy="208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Documents and Settings\GlumovSA\Рабочий стол\презентация\фото\DSC049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71"/>
          <a:stretch/>
        </p:blipFill>
        <p:spPr bwMode="auto">
          <a:xfrm>
            <a:off x="3457574" y="2637377"/>
            <a:ext cx="4758170" cy="210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Documents\2016\СКБ2\Фото СКБ\DSCN639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2"/>
          <a:stretch/>
        </p:blipFill>
        <p:spPr bwMode="auto">
          <a:xfrm>
            <a:off x="1043608" y="2637377"/>
            <a:ext cx="3420380" cy="213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7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5656" y="87474"/>
            <a:ext cx="7427913" cy="661039"/>
          </a:xfrm>
        </p:spPr>
        <p:txBody>
          <a:bodyPr/>
          <a:lstStyle/>
          <a:p>
            <a:r>
              <a:rPr lang="ru-RU" sz="2000" dirty="0">
                <a:solidFill>
                  <a:srgbClr val="FFFFFF"/>
                </a:solidFill>
              </a:rPr>
              <a:t>Барьер безопасности при производстве ремонтных (огневых) работ. Беспроводная </a:t>
            </a:r>
            <a:r>
              <a:rPr lang="ru-RU" sz="2000" dirty="0" smtClean="0">
                <a:solidFill>
                  <a:srgbClr val="FFFFFF"/>
                </a:solidFill>
              </a:rPr>
              <a:t>система </a:t>
            </a:r>
            <a:r>
              <a:rPr lang="ru-RU" sz="2000" dirty="0">
                <a:solidFill>
                  <a:srgbClr val="FFFFFF"/>
                </a:solidFill>
              </a:rPr>
              <a:t>контроля безопасности СКБ-3</a:t>
            </a:r>
            <a:endParaRPr lang="ru-RU" sz="4000" dirty="0"/>
          </a:p>
        </p:txBody>
      </p:sp>
      <p:pic>
        <p:nvPicPr>
          <p:cNvPr id="9" name="Рисунок 4" descr="Z:\KIP\_Поздняков СВ\БСКБ Фотки\_Отбор\CA0J9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992" y="825207"/>
            <a:ext cx="3036223" cy="197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5" descr="Z:\KIP\_Поздняков СВ\БСКБ Фотки\_Отбор\IMG_72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9087"/>
          <a:stretch/>
        </p:blipFill>
        <p:spPr bwMode="auto">
          <a:xfrm>
            <a:off x="18881" y="825207"/>
            <a:ext cx="2736000" cy="20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7" descr="Z:\KIP\_Поздняков СВ\БСКБ Фотки\_Отбор\CA0J95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5" t="10307" r="19408" b="10088"/>
          <a:stretch>
            <a:fillRect/>
          </a:stretch>
        </p:blipFill>
        <p:spPr bwMode="auto">
          <a:xfrm>
            <a:off x="26558" y="2829664"/>
            <a:ext cx="1666034" cy="193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8" descr="Z:\KIP\_Поздняков СВ\БСКБ Фотки\_Отбор\attach-6355276308022100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10196" r="19098" b="8293"/>
          <a:stretch/>
        </p:blipFill>
        <p:spPr bwMode="auto">
          <a:xfrm>
            <a:off x="5538087" y="825207"/>
            <a:ext cx="3606421" cy="394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9" descr="Z:\KIP\_Поздняков СВ\БСКБ Фотки\_Отбор\attach-6355276300885300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1"/>
          <a:stretch>
            <a:fillRect/>
          </a:stretch>
        </p:blipFill>
        <p:spPr bwMode="auto">
          <a:xfrm>
            <a:off x="4196147" y="2798312"/>
            <a:ext cx="1647160" cy="196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4" descr="C:\Users\KulaevaAYu\Desktop\фото СКБ\777_18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95" y="2798312"/>
            <a:ext cx="2636464" cy="19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79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5656" y="146515"/>
            <a:ext cx="7668344" cy="661039"/>
          </a:xfrm>
        </p:spPr>
        <p:txBody>
          <a:bodyPr/>
          <a:lstStyle/>
          <a:p>
            <a:r>
              <a:rPr lang="ru-RU" sz="1800" dirty="0">
                <a:solidFill>
                  <a:srgbClr val="FFFFFF"/>
                </a:solidFill>
              </a:rPr>
              <a:t>Барьер безопасности при производстве ремонтных (огневых) работ. </a:t>
            </a:r>
            <a:r>
              <a:rPr lang="ru-RU" sz="1800" dirty="0" smtClean="0"/>
              <a:t>Технология </a:t>
            </a:r>
            <a:r>
              <a:rPr lang="ru-RU" sz="1800" dirty="0"/>
              <a:t>проведения ремонтных (огневых)  работ на газопроводах действующих объектах магистральных газопроводов с применение БСКБ-3</a:t>
            </a:r>
          </a:p>
        </p:txBody>
      </p:sp>
      <p:pic>
        <p:nvPicPr>
          <p:cNvPr id="10" name="Рисунок 9" descr="D:\Documents\2016\конкурсГазпром\Мышкин\Схема беспроводной СКБ_с БСО и БД упрощенная_разбиение на блоки_максимальная комплектация_13.04.201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7554"/>
            <a:ext cx="9144000" cy="3963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10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9652" y="146515"/>
            <a:ext cx="7694274" cy="661039"/>
          </a:xfrm>
        </p:spPr>
        <p:txBody>
          <a:bodyPr/>
          <a:lstStyle/>
          <a:p>
            <a:r>
              <a:rPr lang="ru-RU" sz="1800" dirty="0">
                <a:solidFill>
                  <a:srgbClr val="FFFFFF"/>
                </a:solidFill>
              </a:rPr>
              <a:t>Барьер безопасности при производстве ремонтных (огневых) работ. </a:t>
            </a:r>
            <a:r>
              <a:rPr lang="ru-RU" sz="1800" dirty="0" smtClean="0"/>
              <a:t>Управление </a:t>
            </a:r>
            <a:r>
              <a:rPr lang="ru-RU" sz="1800" dirty="0"/>
              <a:t>автоматической беспроводной системой контроля безопасности (БСКБ)-3. Программное обеспечение. Командный пункт за пределами опасной зоны</a:t>
            </a:r>
          </a:p>
        </p:txBody>
      </p:sp>
      <p:pic>
        <p:nvPicPr>
          <p:cNvPr id="8" name="Picture 2" descr="D:\Documents\2016\конкурсГазпром\27 06ФоломеевФото\Отработанные фото по БСКБ\IMG_27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411" y="844374"/>
            <a:ext cx="7326515" cy="388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Documents\2016\конкурсГазпром\22 июня 2016г\БСКБ Майорову\IMG_27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5"/>
          <a:stretch/>
        </p:blipFill>
        <p:spPr bwMode="auto">
          <a:xfrm>
            <a:off x="0" y="2753513"/>
            <a:ext cx="4011455" cy="196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Documents\2016\конкурсГазпром\27 06 2016\БСКБ Майорову\IMG_27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" y="835802"/>
            <a:ext cx="3998165" cy="202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60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5656" y="87474"/>
            <a:ext cx="7848872" cy="661039"/>
          </a:xfrm>
        </p:spPr>
        <p:txBody>
          <a:bodyPr/>
          <a:lstStyle/>
          <a:p>
            <a:r>
              <a:rPr lang="ru-RU" sz="1800" dirty="0">
                <a:solidFill>
                  <a:srgbClr val="FFFFFF"/>
                </a:solidFill>
              </a:rPr>
              <a:t>Барьер безопасности при производстве ремонтных (огневых) работ. </a:t>
            </a:r>
            <a:r>
              <a:rPr lang="ru-RU" sz="1800" dirty="0" smtClean="0">
                <a:solidFill>
                  <a:srgbClr val="FFFFFF"/>
                </a:solidFill>
              </a:rPr>
              <a:t/>
            </a:r>
            <a:br>
              <a:rPr lang="ru-RU" sz="1800" dirty="0" smtClean="0">
                <a:solidFill>
                  <a:srgbClr val="FFFFFF"/>
                </a:solidFill>
              </a:rPr>
            </a:br>
            <a:r>
              <a:rPr lang="ru-RU" sz="1800" dirty="0" smtClean="0">
                <a:solidFill>
                  <a:srgbClr val="FFFFFF"/>
                </a:solidFill>
              </a:rPr>
              <a:t>Беспроводная </a:t>
            </a:r>
            <a:r>
              <a:rPr lang="ru-RU" sz="1800" dirty="0">
                <a:solidFill>
                  <a:srgbClr val="FFFFFF"/>
                </a:solidFill>
              </a:rPr>
              <a:t>система контроля безопасности СКБ-3</a:t>
            </a:r>
            <a:endParaRPr lang="ru-RU" sz="1800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2" y="915986"/>
            <a:ext cx="2858722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Текст 1"/>
          <p:cNvSpPr>
            <a:spLocks noGrp="1"/>
          </p:cNvSpPr>
          <p:nvPr>
            <p:ph type="body" sz="quarter" idx="10"/>
          </p:nvPr>
        </p:nvSpPr>
        <p:spPr>
          <a:xfrm>
            <a:off x="3267075" y="1162898"/>
            <a:ext cx="5876926" cy="3600986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/>
              <a:t>Автоматизация </a:t>
            </a:r>
            <a:r>
              <a:rPr lang="ru-RU" sz="1700" dirty="0" smtClean="0"/>
              <a:t>производства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/>
              <a:t>Сокращение уровней </a:t>
            </a:r>
            <a:r>
              <a:rPr lang="ru-RU" sz="1700" dirty="0" smtClean="0"/>
              <a:t>взаимодействия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/>
              <a:t>Исключение человеческого </a:t>
            </a:r>
            <a:r>
              <a:rPr lang="ru-RU" sz="1700" dirty="0" smtClean="0"/>
              <a:t>фактора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 smtClean="0"/>
              <a:t>Увеличение </a:t>
            </a:r>
            <a:r>
              <a:rPr lang="ru-RU" sz="1700" dirty="0"/>
              <a:t>скорости </a:t>
            </a:r>
            <a:r>
              <a:rPr lang="ru-RU" sz="1700" dirty="0" smtClean="0"/>
              <a:t>реагирования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/>
              <a:t>Снижение </a:t>
            </a:r>
            <a:r>
              <a:rPr lang="ru-RU" sz="1700" dirty="0" smtClean="0"/>
              <a:t>аварийности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/>
              <a:t>Рациональное использование техники и человеческого </a:t>
            </a:r>
            <a:r>
              <a:rPr lang="ru-RU" sz="1700" dirty="0" smtClean="0"/>
              <a:t>ресурса</a:t>
            </a:r>
            <a:endParaRPr lang="ru-RU" sz="17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 smtClean="0"/>
              <a:t>Соответствие </a:t>
            </a:r>
            <a:r>
              <a:rPr lang="ru-RU" sz="1700" dirty="0"/>
              <a:t>стратегии </a:t>
            </a:r>
            <a:r>
              <a:rPr lang="ru-RU" sz="1700" dirty="0" smtClean="0"/>
              <a:t>и политике </a:t>
            </a:r>
            <a:r>
              <a:rPr lang="ru-RU" sz="1700" dirty="0"/>
              <a:t>ПАО «Газпром</a:t>
            </a:r>
            <a:r>
              <a:rPr lang="ru-RU" sz="1700" dirty="0" smtClean="0"/>
              <a:t>»</a:t>
            </a:r>
            <a:endParaRPr lang="ru-RU" sz="1700" dirty="0"/>
          </a:p>
          <a:p>
            <a:pPr>
              <a:lnSpc>
                <a:spcPct val="150000"/>
              </a:lnSpc>
            </a:pPr>
            <a:endParaRPr lang="ru-RU" sz="1800" dirty="0" smtClean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5961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5656" y="87474"/>
            <a:ext cx="7848872" cy="661039"/>
          </a:xfrm>
        </p:spPr>
        <p:txBody>
          <a:bodyPr/>
          <a:lstStyle/>
          <a:p>
            <a:r>
              <a:rPr lang="ru-RU" sz="1800" dirty="0"/>
              <a:t> </a:t>
            </a:r>
            <a:br>
              <a:rPr lang="ru-RU" sz="1800" dirty="0"/>
            </a:br>
            <a:r>
              <a:rPr lang="ru-RU" sz="2000" dirty="0" smtClean="0">
                <a:solidFill>
                  <a:srgbClr val="FFFFFF"/>
                </a:solidFill>
              </a:rPr>
              <a:t>Барьер </a:t>
            </a:r>
            <a:r>
              <a:rPr lang="ru-RU" sz="2000" dirty="0">
                <a:solidFill>
                  <a:srgbClr val="FFFFFF"/>
                </a:solidFill>
              </a:rPr>
              <a:t>безопасности при </a:t>
            </a:r>
            <a:r>
              <a:rPr lang="ru-RU" sz="2000" dirty="0" smtClean="0">
                <a:solidFill>
                  <a:srgbClr val="FFFFFF"/>
                </a:solidFill>
              </a:rPr>
              <a:t>проведении работ повышенной опасности.</a:t>
            </a:r>
            <a:r>
              <a:rPr lang="ru-RU" sz="2000" dirty="0">
                <a:solidFill>
                  <a:srgbClr val="FFFFFF"/>
                </a:solidFill>
              </a:rPr>
              <a:t/>
            </a:r>
            <a:br>
              <a:rPr lang="ru-RU" sz="2000" dirty="0">
                <a:solidFill>
                  <a:srgbClr val="FFFFFF"/>
                </a:solidFill>
              </a:rPr>
            </a:br>
            <a:r>
              <a:rPr lang="ru-RU" sz="2000" dirty="0" smtClean="0"/>
              <a:t>Стенд </a:t>
            </a:r>
            <a:r>
              <a:rPr lang="ru-RU" sz="2000" dirty="0"/>
              <a:t>гидравлических </a:t>
            </a:r>
            <a:r>
              <a:rPr lang="ru-RU" sz="2000" dirty="0" smtClean="0"/>
              <a:t>испытаний</a:t>
            </a:r>
            <a:endParaRPr lang="ru-RU" sz="1800" dirty="0"/>
          </a:p>
        </p:txBody>
      </p:sp>
      <p:pic>
        <p:nvPicPr>
          <p:cNvPr id="12" name="Рисунок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t="42976" r="23632" b="18911"/>
          <a:stretch/>
        </p:blipFill>
        <p:spPr bwMode="auto">
          <a:xfrm>
            <a:off x="0" y="796069"/>
            <a:ext cx="1366838" cy="1244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 descr="C:\Users\KhusnutdinovaYuA.SAMTG\Desktop\презентация\СГИ\Насос высокого давления НП-15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25997" r="19073" b="2345"/>
          <a:stretch/>
        </p:blipFill>
        <p:spPr bwMode="auto">
          <a:xfrm>
            <a:off x="0" y="2051992"/>
            <a:ext cx="1366838" cy="132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20181016_12334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2" b="8938"/>
          <a:stretch/>
        </p:blipFill>
        <p:spPr bwMode="auto">
          <a:xfrm>
            <a:off x="5600198" y="2946411"/>
            <a:ext cx="3543802" cy="1821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\\stg-sev-fs\СетевыеПапки\ПапкаОбменаЛПУ\КИП\фото ГИ\САУ СГИ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t="17143" r="3523" b="11131"/>
          <a:stretch>
            <a:fillRect/>
          </a:stretch>
        </p:blipFill>
        <p:spPr bwMode="auto">
          <a:xfrm>
            <a:off x="-233" y="3385452"/>
            <a:ext cx="1367071" cy="13825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"/>
          <p:cNvSpPr>
            <a:spLocks noGrp="1"/>
          </p:cNvSpPr>
          <p:nvPr>
            <p:ph type="body" sz="quarter" idx="14"/>
          </p:nvPr>
        </p:nvSpPr>
        <p:spPr>
          <a:xfrm>
            <a:off x="1403648" y="943587"/>
            <a:ext cx="5955078" cy="2670656"/>
          </a:xfrm>
        </p:spPr>
        <p:txBody>
          <a:bodyPr/>
          <a:lstStyle/>
          <a:p>
            <a:r>
              <a:rPr lang="ru-RU" sz="1600" b="1" dirty="0" smtClean="0"/>
              <a:t>Состав мобильного стенда </a:t>
            </a:r>
            <a:r>
              <a:rPr lang="ru-RU" sz="1600" b="1" dirty="0"/>
              <a:t>для гидравлических </a:t>
            </a:r>
            <a:r>
              <a:rPr lang="ru-RU" sz="1600" b="1" dirty="0" smtClean="0"/>
              <a:t>испытаний:</a:t>
            </a:r>
            <a:endParaRPr lang="ru-RU" sz="1600" b="1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емкость </a:t>
            </a:r>
            <a:r>
              <a:rPr lang="ru-RU" sz="1600" dirty="0"/>
              <a:t>для рабочей жидкости с системой ее циркуляции - 10 </a:t>
            </a:r>
            <a:r>
              <a:rPr lang="ru-RU" sz="1600" dirty="0" smtClean="0"/>
              <a:t>м</a:t>
            </a:r>
            <a:r>
              <a:rPr lang="ru-RU" sz="1600" baseline="30000" dirty="0" smtClean="0"/>
              <a:t>3</a:t>
            </a:r>
            <a:endParaRPr lang="ru-RU" sz="1600" dirty="0" smtClean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насос </a:t>
            </a:r>
            <a:r>
              <a:rPr lang="ru-RU" sz="1600" dirty="0"/>
              <a:t>для заполнения и опорожнения </a:t>
            </a:r>
            <a:r>
              <a:rPr lang="ru-RU" sz="1600" dirty="0" smtClean="0"/>
              <a:t>изделия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насос </a:t>
            </a:r>
            <a:r>
              <a:rPr lang="ru-RU" sz="1600" dirty="0"/>
              <a:t>для создания давления в изделии – </a:t>
            </a:r>
            <a:r>
              <a:rPr lang="ru-RU" sz="1600" dirty="0" smtClean="0"/>
              <a:t>Р</a:t>
            </a:r>
            <a:r>
              <a:rPr lang="ru-RU" sz="1600" baseline="-25000" dirty="0" smtClean="0"/>
              <a:t>раб</a:t>
            </a:r>
            <a:r>
              <a:rPr lang="ru-RU" sz="1600" dirty="0" smtClean="0"/>
              <a:t>•1,25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приборы для измерения давления и </a:t>
            </a:r>
            <a:r>
              <a:rPr lang="ru-RU" sz="1600" dirty="0" smtClean="0"/>
              <a:t>температуры </a:t>
            </a:r>
            <a:r>
              <a:rPr lang="ru-RU" sz="1600" dirty="0"/>
              <a:t>рабочей </a:t>
            </a:r>
            <a:r>
              <a:rPr lang="ru-RU" sz="1600" dirty="0" smtClean="0"/>
              <a:t>жидкости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система трубопроводов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трубопроводная арматура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предохранительные устройства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автоматическая </a:t>
            </a:r>
            <a:r>
              <a:rPr lang="ru-RU" sz="1600" dirty="0"/>
              <a:t>система контроля и 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313210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50988" y="75600"/>
            <a:ext cx="7427912" cy="661039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ru-RU"/>
            </a:defPPr>
            <a:lvl1pPr>
              <a:spcBef>
                <a:spcPct val="0"/>
              </a:spcBef>
              <a:buNone/>
              <a:defRPr kumimoji="0" lang="ru-RU" sz="1900" b="0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prstClr val="white"/>
                </a:solidFill>
              </a:rPr>
              <a:t>Цели в области производственной безопасности</a:t>
            </a:r>
          </a:p>
        </p:txBody>
      </p:sp>
      <p:sp>
        <p:nvSpPr>
          <p:cNvPr id="7" name="Заголовок 6"/>
          <p:cNvSpPr txBox="1">
            <a:spLocks/>
          </p:cNvSpPr>
          <p:nvPr/>
        </p:nvSpPr>
        <p:spPr bwMode="auto">
          <a:xfrm>
            <a:off x="6804248" y="951570"/>
            <a:ext cx="2340260" cy="3636404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ru-RU"/>
            </a:defPPr>
            <a:lvl1pPr>
              <a:spcBef>
                <a:spcPct val="0"/>
              </a:spcBef>
              <a:buNone/>
              <a:defRPr kumimoji="0" sz="19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700" b="1" dirty="0"/>
              <a:t>В соответствии с Политикой </a:t>
            </a:r>
            <a:endParaRPr lang="ru-RU" sz="1700" b="1" dirty="0" smtClean="0"/>
          </a:p>
          <a:p>
            <a:pPr algn="ctr"/>
            <a:r>
              <a:rPr lang="ru-RU" sz="1700" b="1" dirty="0" smtClean="0"/>
              <a:t>ПАО </a:t>
            </a:r>
            <a:r>
              <a:rPr lang="ru-RU" sz="1700" b="1" dirty="0"/>
              <a:t>«Газпром</a:t>
            </a:r>
            <a:r>
              <a:rPr lang="ru-RU" sz="1700" b="1" dirty="0" smtClean="0"/>
              <a:t>» в области охраны труда, промышленной и пожарной безопасности, безопасности дорожного движения установлены</a:t>
            </a:r>
          </a:p>
          <a:p>
            <a:pPr algn="ctr"/>
            <a:r>
              <a:rPr lang="ru-RU" sz="1700" b="1" dirty="0" smtClean="0"/>
              <a:t>Цели </a:t>
            </a:r>
            <a:r>
              <a:rPr lang="ru-RU" sz="1700" b="1" dirty="0"/>
              <a:t>в области производственной безопасности </a:t>
            </a:r>
            <a:endParaRPr lang="ru-RU" sz="1700" b="1" dirty="0" smtClean="0"/>
          </a:p>
          <a:p>
            <a:pPr algn="ctr"/>
            <a:r>
              <a:rPr lang="ru-RU" sz="1700" b="1" dirty="0" smtClean="0"/>
              <a:t>ПАО </a:t>
            </a:r>
            <a:r>
              <a:rPr lang="ru-RU" sz="1700" b="1" dirty="0"/>
              <a:t>«Газпром», </a:t>
            </a:r>
            <a:endParaRPr lang="ru-RU" sz="1700" b="1" dirty="0" smtClean="0"/>
          </a:p>
          <a:p>
            <a:pPr algn="ctr"/>
            <a:r>
              <a:rPr lang="ru-RU" sz="1700" b="1" dirty="0" smtClean="0"/>
              <a:t>ООО </a:t>
            </a:r>
            <a:r>
              <a:rPr lang="ru-RU" sz="1700" b="1" dirty="0"/>
              <a:t>«Газпром трансгаз Самара</a:t>
            </a:r>
            <a:r>
              <a:rPr lang="ru-RU" sz="1700" b="1" dirty="0" smtClean="0"/>
              <a:t>»</a:t>
            </a:r>
            <a:endParaRPr lang="ru-RU" sz="1700" b="1" dirty="0">
              <a:solidFill>
                <a:prstClr val="white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-508" y="807554"/>
          <a:ext cx="6732240" cy="394688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66976"/>
                <a:gridCol w="2736872"/>
                <a:gridCol w="3528392"/>
              </a:tblGrid>
              <a:tr h="519754"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Цель</a:t>
                      </a:r>
                      <a:r>
                        <a:rPr lang="ru-RU" sz="1300" baseline="0" dirty="0" smtClean="0">
                          <a:latin typeface="Arial Narrow" panose="020B0606020202030204" pitchFamily="34" charset="0"/>
                        </a:rPr>
                        <a:t> в области производственной безопасности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Критерии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51975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1.1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Сохранение жизни и здоровья работников Общества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Отсутствие травматизма на производстве со смертельным исходом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1975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1.2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Отсутствие травм с временной потерей трудоспособности на производстве у работников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1975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2.1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Снижение рисков аварий и инцидентов на опасных производственных</a:t>
                      </a:r>
                      <a:r>
                        <a:rPr lang="ru-RU" sz="1300" baseline="0" dirty="0" smtClean="0">
                          <a:latin typeface="Arial Narrow" panose="020B0606020202030204" pitchFamily="34" charset="0"/>
                        </a:rPr>
                        <a:t> объектах Общества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Отсутствие аварий на опасных производственных объектах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1975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2.2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Отсутствие несчастных случаев при авариях</a:t>
                      </a:r>
                      <a:r>
                        <a:rPr lang="ru-RU" sz="1300" baseline="0" dirty="0" smtClean="0">
                          <a:latin typeface="Arial Narrow" panose="020B0606020202030204" pitchFamily="34" charset="0"/>
                        </a:rPr>
                        <a:t> и инцидентах на опасных производственных объектах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1975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3.1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Обеспечение пожарной безопасности на объектах Общества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Отсутствие пожаров на объектах Общества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1975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4.1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Снижение рисков ДТП</a:t>
                      </a:r>
                      <a:r>
                        <a:rPr lang="ru-RU" sz="1300" baseline="0" dirty="0" smtClean="0">
                          <a:latin typeface="Arial Narrow" panose="020B0606020202030204" pitchFamily="34" charset="0"/>
                        </a:rPr>
                        <a:t> и обеспечение безопасности дорожного движения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Отсутствие</a:t>
                      </a:r>
                      <a:r>
                        <a:rPr lang="ru-RU" sz="1300" baseline="0" dirty="0" smtClean="0">
                          <a:latin typeface="Arial Narrow" panose="020B0606020202030204" pitchFamily="34" charset="0"/>
                        </a:rPr>
                        <a:t> ДТП (по вине работника или работодателя)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8605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4.2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Narrow" panose="020B0606020202030204" pitchFamily="34" charset="0"/>
                        </a:rPr>
                        <a:t>Отсутствие</a:t>
                      </a:r>
                      <a:r>
                        <a:rPr lang="ru-RU" sz="1300" baseline="0" dirty="0" smtClean="0">
                          <a:latin typeface="Arial Narrow" panose="020B0606020202030204" pitchFamily="34" charset="0"/>
                        </a:rPr>
                        <a:t> несчастных случаев при ДТП</a:t>
                      </a:r>
                      <a:endParaRPr lang="ru-RU" sz="13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1644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5656" y="87474"/>
            <a:ext cx="7668344" cy="661039"/>
          </a:xfrm>
        </p:spPr>
        <p:txBody>
          <a:bodyPr/>
          <a:lstStyle/>
          <a:p>
            <a:r>
              <a:rPr lang="ru-RU" sz="1800" dirty="0"/>
              <a:t> </a:t>
            </a:r>
            <a:br>
              <a:rPr lang="ru-RU" sz="1800" dirty="0"/>
            </a:br>
            <a:r>
              <a:rPr lang="ru-RU" sz="2000" dirty="0">
                <a:solidFill>
                  <a:srgbClr val="FFFFFF"/>
                </a:solidFill>
              </a:rPr>
              <a:t>Барьер безопасности при проведении работ повышенной опасности. </a:t>
            </a:r>
            <a:r>
              <a:rPr lang="ru-RU" sz="2000" dirty="0" smtClean="0">
                <a:solidFill>
                  <a:srgbClr val="FFFFFF"/>
                </a:solidFill>
              </a:rPr>
              <a:t/>
            </a:r>
            <a:br>
              <a:rPr lang="ru-RU" sz="2000" dirty="0" smtClean="0">
                <a:solidFill>
                  <a:srgbClr val="FFFFFF"/>
                </a:solidFill>
              </a:rPr>
            </a:br>
            <a:r>
              <a:rPr lang="ru-RU" sz="2000" dirty="0" smtClean="0"/>
              <a:t>Стенд </a:t>
            </a:r>
            <a:r>
              <a:rPr lang="ru-RU" sz="2000" dirty="0"/>
              <a:t>гидравлических </a:t>
            </a:r>
            <a:r>
              <a:rPr lang="ru-RU" sz="2000" dirty="0" smtClean="0"/>
              <a:t>испытаний</a:t>
            </a:r>
            <a:endParaRPr lang="ru-RU" sz="1800" dirty="0"/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10"/>
          </p:nvPr>
        </p:nvSpPr>
        <p:spPr>
          <a:xfrm>
            <a:off x="3311860" y="1290075"/>
            <a:ext cx="5832141" cy="3346632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/>
              <a:t>Автоматизация </a:t>
            </a:r>
            <a:r>
              <a:rPr lang="ru-RU" sz="1700" dirty="0" smtClean="0"/>
              <a:t>производства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/>
              <a:t>Сокращение уровней </a:t>
            </a:r>
            <a:r>
              <a:rPr lang="ru-RU" sz="1700" dirty="0" smtClean="0"/>
              <a:t>взаимодействия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/>
              <a:t>Исключение человеческого </a:t>
            </a:r>
            <a:r>
              <a:rPr lang="ru-RU" sz="1700" dirty="0" smtClean="0"/>
              <a:t>фактора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 smtClean="0"/>
              <a:t>Увеличение </a:t>
            </a:r>
            <a:r>
              <a:rPr lang="ru-RU" sz="1700" dirty="0"/>
              <a:t>скорости </a:t>
            </a:r>
            <a:r>
              <a:rPr lang="ru-RU" sz="1700" dirty="0" smtClean="0"/>
              <a:t>реагирования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/>
              <a:t>Снижение </a:t>
            </a:r>
            <a:r>
              <a:rPr lang="ru-RU" sz="1700" dirty="0" smtClean="0"/>
              <a:t>аварийности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/>
              <a:t>Рациональное использование техники и человеческого </a:t>
            </a:r>
            <a:r>
              <a:rPr lang="ru-RU" sz="1700" dirty="0" smtClean="0"/>
              <a:t>ресурса</a:t>
            </a:r>
            <a:endParaRPr lang="ru-RU" sz="17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 smtClean="0"/>
              <a:t>Внедрение </a:t>
            </a:r>
            <a:r>
              <a:rPr lang="ru-RU" sz="1700" dirty="0"/>
              <a:t>соответствует стратегии </a:t>
            </a:r>
            <a:r>
              <a:rPr lang="ru-RU" sz="1700" dirty="0" smtClean="0"/>
              <a:t>и политике </a:t>
            </a:r>
            <a:r>
              <a:rPr lang="ru-RU" sz="1700" dirty="0"/>
              <a:t>ПАО «Газпром</a:t>
            </a:r>
            <a:r>
              <a:rPr lang="ru-RU" sz="1700" dirty="0" smtClean="0"/>
              <a:t>»</a:t>
            </a:r>
            <a:endParaRPr lang="ru-RU" sz="1700" dirty="0"/>
          </a:p>
          <a:p>
            <a:pPr>
              <a:lnSpc>
                <a:spcPct val="150000"/>
              </a:lnSpc>
            </a:pPr>
            <a:endParaRPr lang="ru-RU" sz="1400" dirty="0" smtClean="0"/>
          </a:p>
          <a:p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4058" b="4019"/>
          <a:stretch/>
        </p:blipFill>
        <p:spPr>
          <a:xfrm>
            <a:off x="179512" y="879562"/>
            <a:ext cx="2922234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2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5656" y="87474"/>
            <a:ext cx="7848872" cy="661039"/>
          </a:xfrm>
        </p:spPr>
        <p:txBody>
          <a:bodyPr/>
          <a:lstStyle/>
          <a:p>
            <a:r>
              <a:rPr lang="ru-RU" sz="1800" dirty="0"/>
              <a:t> 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2000" dirty="0">
                <a:solidFill>
                  <a:srgbClr val="FFFFFF"/>
                </a:solidFill>
              </a:rPr>
              <a:t>Барьер безопасности при проведении работ повышенной опасности. </a:t>
            </a:r>
            <a:r>
              <a:rPr lang="ru-RU" sz="2000" dirty="0" smtClean="0"/>
              <a:t>Специальная напорная </a:t>
            </a:r>
            <a:r>
              <a:rPr lang="ru-RU" sz="2000" dirty="0" err="1" smtClean="0"/>
              <a:t>вентиляторная</a:t>
            </a:r>
            <a:r>
              <a:rPr lang="ru-RU" sz="2000" dirty="0" smtClean="0"/>
              <a:t> установка</a:t>
            </a:r>
            <a:endParaRPr lang="ru-RU" sz="1800" dirty="0"/>
          </a:p>
        </p:txBody>
      </p:sp>
      <p:pic>
        <p:nvPicPr>
          <p:cNvPr id="6" name="Рисунок 5" descr="C:\Users\KotrukhovVA\Desktop\Вентилятор\РП вентилятор\РП вентилятор\это наш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358828"/>
            <a:ext cx="4068452" cy="290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2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4" y="879562"/>
            <a:ext cx="3077845" cy="2323465"/>
          </a:xfrm>
          <a:prstGeom prst="rect">
            <a:avLst/>
          </a:prstGeom>
          <a:noFill/>
          <a:extLst/>
        </p:spPr>
      </p:pic>
      <p:pic>
        <p:nvPicPr>
          <p:cNvPr id="9" name="Picture 4" descr="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40" y="2400270"/>
            <a:ext cx="3108960" cy="233172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3547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6"/>
          <p:cNvSpPr txBox="1">
            <a:spLocks/>
          </p:cNvSpPr>
          <p:nvPr/>
        </p:nvSpPr>
        <p:spPr bwMode="auto">
          <a:xfrm>
            <a:off x="1547813" y="469900"/>
            <a:ext cx="7675408" cy="265113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ru-RU"/>
            </a:defPPr>
            <a:lvl1pPr>
              <a:spcBef>
                <a:spcPct val="0"/>
              </a:spcBef>
              <a:buNone/>
              <a:defRPr kumimoji="0" sz="19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dirty="0"/>
              <a:t>Диаграмма происшествий за 10 лет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735329895"/>
              </p:ext>
            </p:extLst>
          </p:nvPr>
        </p:nvGraphicFramePr>
        <p:xfrm>
          <a:off x="143508" y="1563638"/>
          <a:ext cx="8928992" cy="2484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1763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6300192" y="1815666"/>
            <a:ext cx="2678709" cy="2556284"/>
          </a:xfrm>
        </p:spPr>
        <p:txBody>
          <a:bodyPr/>
          <a:lstStyle/>
          <a:p>
            <a:pPr algn="ctr"/>
            <a:r>
              <a:rPr lang="ru-RU" sz="1600" dirty="0" smtClean="0"/>
              <a:t>Система менеджмента соответствует </a:t>
            </a:r>
            <a:r>
              <a:rPr lang="ru-RU" sz="1600" dirty="0"/>
              <a:t>требованиям стандартов ISO 45001:2018 и </a:t>
            </a:r>
            <a:endParaRPr lang="ru-RU" sz="1600" dirty="0" smtClean="0"/>
          </a:p>
          <a:p>
            <a:pPr algn="ctr"/>
            <a:r>
              <a:rPr lang="ru-RU" sz="1600" dirty="0" smtClean="0"/>
              <a:t>ГОСТ </a:t>
            </a:r>
            <a:r>
              <a:rPr lang="ru-RU" sz="1600" dirty="0"/>
              <a:t>Р ИСО 45001-2020 </a:t>
            </a:r>
            <a:endParaRPr lang="ru-RU" sz="1600" dirty="0" smtClean="0"/>
          </a:p>
          <a:p>
            <a:pPr algn="ctr"/>
            <a:r>
              <a:rPr lang="ru-RU" sz="1600" dirty="0" smtClean="0"/>
              <a:t>в </a:t>
            </a:r>
            <a:r>
              <a:rPr lang="ru-RU" sz="1600" dirty="0"/>
              <a:t>отношении транспортировки природного газа, со сроком действия до 11.12.2026 </a:t>
            </a:r>
            <a:r>
              <a:rPr lang="ru-RU" sz="1600" dirty="0" smtClean="0"/>
              <a:t> года.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361" y="920465"/>
            <a:ext cx="2778214" cy="368747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Система </a:t>
            </a:r>
            <a:r>
              <a:rPr lang="ru-RU" sz="2000" dirty="0"/>
              <a:t>менеджмента в области охраны здоровья и безопасности труда</a:t>
            </a:r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935386"/>
            <a:ext cx="2846387" cy="371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46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34378" y="1713021"/>
            <a:ext cx="7709624" cy="1938992"/>
          </a:xfrm>
          <a:prstGeom prst="rect">
            <a:avLst/>
          </a:prstGeom>
          <a:solidFill>
            <a:srgbClr val="0079C2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000" kern="0" dirty="0">
                <a:solidFill>
                  <a:srgbClr val="FFFFFF"/>
                </a:solidFill>
                <a:latin typeface="Arial Narrow" panose="020B0606020202030204" pitchFamily="34" charset="0"/>
              </a:rPr>
              <a:t>Майоров Игорь Викторович</a:t>
            </a:r>
          </a:p>
          <a:p>
            <a:pPr>
              <a:defRPr/>
            </a:pPr>
            <a:r>
              <a:rPr lang="ru-RU" sz="2000" kern="0" dirty="0">
                <a:solidFill>
                  <a:srgbClr val="FFFFFF"/>
                </a:solidFill>
                <a:latin typeface="Arial Narrow" panose="020B0606020202030204" pitchFamily="34" charset="0"/>
              </a:rPr>
              <a:t>Заместитель главного инженера по охране труда, промышленной и пожарной </a:t>
            </a:r>
            <a:r>
              <a:rPr lang="ru-RU" sz="2000" kern="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безопасности ООО </a:t>
            </a:r>
            <a:r>
              <a:rPr lang="ru-RU" sz="2000" kern="0" dirty="0">
                <a:solidFill>
                  <a:srgbClr val="FFFFFF"/>
                </a:solidFill>
                <a:latin typeface="Arial Narrow" panose="020B0606020202030204" pitchFamily="34" charset="0"/>
              </a:rPr>
              <a:t>«Газпром </a:t>
            </a:r>
            <a:r>
              <a:rPr lang="ru-RU" sz="2000" kern="0" dirty="0" err="1">
                <a:solidFill>
                  <a:srgbClr val="FFFFFF"/>
                </a:solidFill>
                <a:latin typeface="Arial Narrow" panose="020B0606020202030204" pitchFamily="34" charset="0"/>
              </a:rPr>
              <a:t>трансгаз</a:t>
            </a:r>
            <a:r>
              <a:rPr lang="ru-RU" sz="2000" kern="0" dirty="0">
                <a:solidFill>
                  <a:srgbClr val="FFFFFF"/>
                </a:solidFill>
                <a:latin typeface="Arial Narrow" panose="020B0606020202030204" pitchFamily="34" charset="0"/>
              </a:rPr>
              <a:t> Самара»</a:t>
            </a:r>
            <a:br>
              <a:rPr lang="ru-RU" sz="2000" kern="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ru-RU" sz="2000" kern="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Тел: (846</a:t>
            </a:r>
            <a:r>
              <a:rPr lang="ru-RU" sz="2000" kern="0" dirty="0">
                <a:solidFill>
                  <a:srgbClr val="FFFFFF"/>
                </a:solidFill>
                <a:latin typeface="Arial Narrow" panose="020B0606020202030204" pitchFamily="34" charset="0"/>
              </a:rPr>
              <a:t>) </a:t>
            </a:r>
            <a:r>
              <a:rPr lang="ru-RU" sz="2000" kern="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212-39-26</a:t>
            </a:r>
          </a:p>
          <a:p>
            <a:pPr>
              <a:defRPr/>
            </a:pPr>
            <a:r>
              <a:rPr lang="ru-RU" sz="2000" kern="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E-</a:t>
            </a:r>
            <a:r>
              <a:rPr lang="ru-RU" sz="2000" kern="0" dirty="0" err="1" smtClean="0">
                <a:solidFill>
                  <a:srgbClr val="FFFFFF"/>
                </a:solidFill>
                <a:latin typeface="Arial Narrow" panose="020B0606020202030204" pitchFamily="34" charset="0"/>
              </a:rPr>
              <a:t>mail</a:t>
            </a:r>
            <a:r>
              <a:rPr lang="ru-RU" sz="2000" kern="0" dirty="0">
                <a:solidFill>
                  <a:srgbClr val="FFFFFF"/>
                </a:solidFill>
                <a:latin typeface="Arial Narrow" panose="020B0606020202030204" pitchFamily="34" charset="0"/>
              </a:rPr>
              <a:t>: </a:t>
            </a:r>
            <a:r>
              <a:rPr lang="en-US" sz="2000" kern="0" dirty="0">
                <a:solidFill>
                  <a:srgbClr val="FFFFFF"/>
                </a:solidFill>
                <a:latin typeface="Arial Narrow" panose="020B0606020202030204" pitchFamily="34" charset="0"/>
              </a:rPr>
              <a:t>I.Maiorov@samaratransgaz.gazprom.ru</a:t>
            </a:r>
          </a:p>
          <a:p>
            <a:pPr lvl="0"/>
            <a:endParaRPr lang="ru-RU" sz="20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371" y="255084"/>
            <a:ext cx="6762750" cy="400111"/>
          </a:xfrm>
        </p:spPr>
        <p:txBody>
          <a:bodyPr/>
          <a:lstStyle/>
          <a:p>
            <a:r>
              <a:rPr lang="ru-RU" sz="2000" dirty="0" smtClean="0">
                <a:cs typeface="Times New Roman" panose="02020603050405020304" pitchFamily="18" charset="0"/>
              </a:rPr>
              <a:t>Программа нулевой травматизм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pic>
        <p:nvPicPr>
          <p:cNvPr id="6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4" y="20131"/>
            <a:ext cx="1333318" cy="749699"/>
          </a:xfrm>
          <a:prstGeom prst="rect">
            <a:avLst/>
          </a:prstGeom>
          <a:noFill/>
        </p:spPr>
      </p:pic>
      <p:pic>
        <p:nvPicPr>
          <p:cNvPr id="1026" name="Picture 2" descr="https://www.pngarts.com/files/3/Engineer-PNG-Image.png">
            <a:extLst>
              <a:ext uri="{FF2B5EF4-FFF2-40B4-BE49-F238E27FC236}">
                <a16:creationId xmlns="" xmlns:a16="http://schemas.microsoft.com/office/drawing/2014/main" id="{06DECFED-F599-48B5-A007-C602F7F97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15" y="2270216"/>
            <a:ext cx="1026002" cy="18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Круг: прозрачная заливка 20">
            <a:extLst>
              <a:ext uri="{FF2B5EF4-FFF2-40B4-BE49-F238E27FC236}">
                <a16:creationId xmlns="" xmlns:a16="http://schemas.microsoft.com/office/drawing/2014/main" id="{F5D34141-854F-472C-9722-E54D2DF04B11}"/>
              </a:ext>
            </a:extLst>
          </p:cNvPr>
          <p:cNvSpPr/>
          <p:nvPr/>
        </p:nvSpPr>
        <p:spPr>
          <a:xfrm>
            <a:off x="3802613" y="2027636"/>
            <a:ext cx="1582187" cy="2360315"/>
          </a:xfrm>
          <a:prstGeom prst="donut">
            <a:avLst>
              <a:gd name="adj" fmla="val 1178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D16B33E7-1B36-404C-8DF1-9E8112007E03}"/>
              </a:ext>
            </a:extLst>
          </p:cNvPr>
          <p:cNvSpPr/>
          <p:nvPr/>
        </p:nvSpPr>
        <p:spPr>
          <a:xfrm>
            <a:off x="240834" y="1042751"/>
            <a:ext cx="868409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КОНЦЕПЦИЯ: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Семь </a:t>
            </a:r>
            <a:r>
              <a:rPr lang="ru-RU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«золотых правил» </a:t>
            </a: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производства с нулевым травматизмом и </a:t>
            </a:r>
            <a:b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безопасными условиями труда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604C7861-71C2-471D-AAD5-429614772275}"/>
              </a:ext>
            </a:extLst>
          </p:cNvPr>
          <p:cNvSpPr txBox="1"/>
          <p:nvPr/>
        </p:nvSpPr>
        <p:spPr>
          <a:xfrm>
            <a:off x="1268838" y="2893512"/>
            <a:ext cx="324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2. ВЫЯВЛЯТЬ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РИСКИ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48635128-0DB1-440E-B566-B550C76F1769}"/>
              </a:ext>
            </a:extLst>
          </p:cNvPr>
          <p:cNvSpPr txBox="1"/>
          <p:nvPr/>
        </p:nvSpPr>
        <p:spPr>
          <a:xfrm>
            <a:off x="240834" y="2320677"/>
            <a:ext cx="324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1. СТАТЬ ЛИДЕРОМ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2DEB113-4EAB-4173-B66D-90BB4CEEE66C}"/>
              </a:ext>
            </a:extLst>
          </p:cNvPr>
          <p:cNvSpPr txBox="1"/>
          <p:nvPr/>
        </p:nvSpPr>
        <p:spPr>
          <a:xfrm>
            <a:off x="262489" y="3472943"/>
            <a:ext cx="324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3.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ОПРЕДЕЛИТЬ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ЦЕЛИ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8BCC7D84-CEB7-4C3C-82C9-87502D1151BB}"/>
              </a:ext>
            </a:extLst>
          </p:cNvPr>
          <p:cNvSpPr txBox="1"/>
          <p:nvPr/>
        </p:nvSpPr>
        <p:spPr>
          <a:xfrm>
            <a:off x="1329304" y="3963726"/>
            <a:ext cx="324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4.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ПОСТРОИТЬ СИСТЕМУ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1AB81F6-C8E4-4162-A14D-F2E3F992537B}"/>
              </a:ext>
            </a:extLst>
          </p:cNvPr>
          <p:cNvSpPr txBox="1"/>
          <p:nvPr/>
        </p:nvSpPr>
        <p:spPr>
          <a:xfrm>
            <a:off x="5543098" y="2244540"/>
            <a:ext cx="324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5.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СДЕЛАТЬ РАБОЧЕЕ МЕСТО БЕЗОПАСНЫМ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F7A08B3-BE25-444D-8AE5-DDD3891068AA}"/>
              </a:ext>
            </a:extLst>
          </p:cNvPr>
          <p:cNvSpPr txBox="1"/>
          <p:nvPr/>
        </p:nvSpPr>
        <p:spPr>
          <a:xfrm>
            <a:off x="5978494" y="3115865"/>
            <a:ext cx="324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6.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ПОВЫШАТЬ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КОМПЕТЕНЦИИ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67EAB53-0FA3-4119-9956-BB79B8DBEE6D}"/>
              </a:ext>
            </a:extLst>
          </p:cNvPr>
          <p:cNvSpPr txBox="1"/>
          <p:nvPr/>
        </p:nvSpPr>
        <p:spPr>
          <a:xfrm>
            <a:off x="5445616" y="3812102"/>
            <a:ext cx="324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7.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ИНВЕСТИРОВАТЬ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КАДРЫ</a:t>
            </a:r>
          </a:p>
        </p:txBody>
      </p:sp>
    </p:spTree>
    <p:extLst>
      <p:ext uri="{BB962C8B-B14F-4D97-AF65-F5344CB8AC3E}">
        <p14:creationId xmlns:p14="http://schemas.microsoft.com/office/powerpoint/2010/main" val="81910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7343" y="122369"/>
            <a:ext cx="7029907" cy="562784"/>
          </a:xfrm>
        </p:spPr>
        <p:txBody>
          <a:bodyPr/>
          <a:lstStyle/>
          <a:p>
            <a:r>
              <a:rPr lang="ru-RU" sz="2000" dirty="0" smtClean="0"/>
              <a:t>Идентификация, оценка и управление рисками в области производственной безопасности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pic>
        <p:nvPicPr>
          <p:cNvPr id="6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84" y="11"/>
            <a:ext cx="1878313" cy="1056139"/>
          </a:xfrm>
          <a:prstGeom prst="rect">
            <a:avLst/>
          </a:prstGeom>
          <a:noFill/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888709"/>
              </p:ext>
            </p:extLst>
          </p:nvPr>
        </p:nvGraphicFramePr>
        <p:xfrm>
          <a:off x="2655361" y="1479728"/>
          <a:ext cx="3120756" cy="106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0756"/>
              </a:tblGrid>
              <a:tr h="197951">
                <a:tc>
                  <a:txBody>
                    <a:bodyPr/>
                    <a:lstStyle/>
                    <a:p>
                      <a:pPr marL="1588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</a:rPr>
                        <a:t>Критический риск I уровня  - 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1588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C000"/>
                          </a:solidFill>
                          <a:effectLst/>
                        </a:rPr>
                        <a:t>Критический риск II уровня – </a:t>
                      </a:r>
                      <a:r>
                        <a:rPr lang="ru-RU" sz="1400" dirty="0" smtClean="0">
                          <a:solidFill>
                            <a:srgbClr val="FFC000"/>
                          </a:solidFill>
                          <a:effectLst/>
                        </a:rPr>
                        <a:t>7</a:t>
                      </a:r>
                      <a:endParaRPr lang="ru-RU" sz="1200" dirty="0">
                        <a:solidFill>
                          <a:srgbClr val="FFC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1588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00"/>
                          </a:solidFill>
                          <a:effectLst/>
                        </a:rPr>
                        <a:t>Существенный риск – </a:t>
                      </a:r>
                      <a:r>
                        <a:rPr lang="ru-RU" sz="1400" dirty="0" smtClean="0">
                          <a:solidFill>
                            <a:srgbClr val="FFFF00"/>
                          </a:solidFill>
                          <a:effectLst/>
                        </a:rPr>
                        <a:t>272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1588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92D050"/>
                          </a:solidFill>
                          <a:effectLst/>
                        </a:rPr>
                        <a:t>Малосущественный риск  </a:t>
                      </a:r>
                      <a:r>
                        <a:rPr lang="ru-RU" sz="1400" dirty="0">
                          <a:solidFill>
                            <a:srgbClr val="92D050"/>
                          </a:solidFill>
                          <a:effectLst/>
                        </a:rPr>
                        <a:t>- </a:t>
                      </a:r>
                      <a:r>
                        <a:rPr lang="ru-RU" sz="1400" dirty="0" smtClean="0">
                          <a:solidFill>
                            <a:srgbClr val="92D050"/>
                          </a:solidFill>
                          <a:effectLst/>
                        </a:rPr>
                        <a:t>9</a:t>
                      </a:r>
                      <a:endParaRPr lang="ru-RU" sz="1200" dirty="0">
                        <a:solidFill>
                          <a:srgbClr val="92D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1588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effectLst/>
                        </a:rPr>
                        <a:t>Несущественный риск – </a:t>
                      </a:r>
                      <a:r>
                        <a:rPr lang="ru-RU" sz="1400" dirty="0" smtClean="0">
                          <a:solidFill>
                            <a:srgbClr val="00B050"/>
                          </a:solidFill>
                          <a:effectLst/>
                        </a:rPr>
                        <a:t>9</a:t>
                      </a:r>
                      <a:endParaRPr lang="ru-RU" sz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188" y="2759499"/>
            <a:ext cx="1408818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90041" y="1084144"/>
            <a:ext cx="340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ОЦЕНКА РИСКОВ: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75" y="1231900"/>
            <a:ext cx="2282151" cy="326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1231899"/>
            <a:ext cx="1779518" cy="25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407" y="1982073"/>
            <a:ext cx="1757305" cy="250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1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Административно-производственный </a:t>
            </a:r>
            <a:r>
              <a:rPr lang="ru-RU" sz="2000" dirty="0" smtClean="0"/>
              <a:t>контроль (</a:t>
            </a:r>
            <a:r>
              <a:rPr lang="en-US" sz="2000" dirty="0" smtClean="0"/>
              <a:t>IV</a:t>
            </a:r>
            <a:r>
              <a:rPr lang="ru-RU" sz="2000" dirty="0" smtClean="0"/>
              <a:t> уровень) в 202</a:t>
            </a:r>
            <a:r>
              <a:rPr lang="en-US" sz="2000" dirty="0" smtClean="0"/>
              <a:t>3 </a:t>
            </a:r>
            <a:r>
              <a:rPr lang="ru-RU" sz="2000" dirty="0" smtClean="0"/>
              <a:t>году</a:t>
            </a: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52552851"/>
              </p:ext>
            </p:extLst>
          </p:nvPr>
        </p:nvGraphicFramePr>
        <p:xfrm>
          <a:off x="63885" y="1023578"/>
          <a:ext cx="3463999" cy="3564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90551685"/>
              </p:ext>
            </p:extLst>
          </p:nvPr>
        </p:nvGraphicFramePr>
        <p:xfrm>
          <a:off x="5596349" y="1010450"/>
          <a:ext cx="3526120" cy="3361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67541"/>
            <a:ext cx="2592288" cy="36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D:\Митрофанов\Доклады\РПО\Картинки\80f29229ba1a2d1ab8d18a0645e0e37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2" y="3710191"/>
            <a:ext cx="1599469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99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Показатели количества выявленных несоответствий на одну проверку  объектов Общества в </a:t>
            </a:r>
            <a:r>
              <a:rPr lang="ru-RU" sz="2000" dirty="0" smtClean="0"/>
              <a:t>2023 </a:t>
            </a:r>
            <a:r>
              <a:rPr lang="ru-RU" sz="2000" dirty="0"/>
              <a:t>году</a:t>
            </a:r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91653262"/>
              </p:ext>
            </p:extLst>
          </p:nvPr>
        </p:nvGraphicFramePr>
        <p:xfrm>
          <a:off x="431540" y="915566"/>
          <a:ext cx="8352928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7167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9" y="323556"/>
            <a:ext cx="7520824" cy="409048"/>
          </a:xfrm>
        </p:spPr>
        <p:txBody>
          <a:bodyPr/>
          <a:lstStyle/>
          <a:p>
            <a:r>
              <a:rPr lang="ru-RU" sz="2000" dirty="0" smtClean="0">
                <a:cs typeface="Times New Roman" panose="02020603050405020304" pitchFamily="18" charset="0"/>
              </a:rPr>
              <a:t>Поведенческий аудит безопасности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pic>
        <p:nvPicPr>
          <p:cNvPr id="6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85" y="11"/>
            <a:ext cx="1339764" cy="753323"/>
          </a:xfrm>
          <a:prstGeom prst="rect">
            <a:avLst/>
          </a:prstGeom>
          <a:noFill/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431" y="1115943"/>
            <a:ext cx="1916401" cy="270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215" y="1893463"/>
            <a:ext cx="2058979" cy="270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8977" y="1105518"/>
            <a:ext cx="2058911" cy="2700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17194" y="1115943"/>
            <a:ext cx="3588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Цели поведенческого аудита безопасности: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884" y="1363257"/>
            <a:ext cx="48694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FontTx/>
              <a:buChar char="-"/>
            </a:pPr>
            <a:r>
              <a:rPr lang="ru-RU" sz="1400" dirty="0" smtClean="0">
                <a:solidFill>
                  <a:schemeClr val="bg1"/>
                </a:solidFill>
              </a:rPr>
              <a:t>Предотвращение производственного травматизма, аварий, инцидентов, пожаров и профессиональных заболеваний;</a:t>
            </a:r>
          </a:p>
          <a:p>
            <a:pPr marL="88900" indent="-88900">
              <a:buFontTx/>
              <a:buChar char="-"/>
            </a:pPr>
            <a:r>
              <a:rPr lang="ru-RU" sz="1400" dirty="0" smtClean="0">
                <a:solidFill>
                  <a:schemeClr val="bg1"/>
                </a:solidFill>
              </a:rPr>
              <a:t>Формирование объективной информации о состоянии объектов в области производственной безопасности;</a:t>
            </a:r>
          </a:p>
          <a:p>
            <a:pPr marL="88900" indent="-88900">
              <a:buFontTx/>
              <a:buChar char="-"/>
            </a:pPr>
            <a:r>
              <a:rPr lang="ru-RU" sz="1400" dirty="0" smtClean="0">
                <a:solidFill>
                  <a:schemeClr val="bg1"/>
                </a:solidFill>
              </a:rPr>
              <a:t>Повышение информированности персонала </a:t>
            </a:r>
            <a:r>
              <a:rPr lang="ru-RU" sz="1400" dirty="0">
                <a:solidFill>
                  <a:schemeClr val="bg1"/>
                </a:solidFill>
              </a:rPr>
              <a:t>в области производственной безопасности;</a:t>
            </a:r>
          </a:p>
          <a:p>
            <a:pPr marL="88900" indent="-88900">
              <a:buFontTx/>
              <a:buChar char="-"/>
            </a:pPr>
            <a:r>
              <a:rPr lang="ru-RU" sz="1400" dirty="0" smtClean="0">
                <a:solidFill>
                  <a:schemeClr val="bg1"/>
                </a:solidFill>
              </a:rPr>
              <a:t>Повышение уровня культуры производственной безопасности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" name="Picture 2" descr="D:\Митрофанов\Поведенческий аудит\2021\Фото\SAM_03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6" y="3146742"/>
            <a:ext cx="2052802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Митрофанов\Поведенческий аудит\2021\Фото\IMG_20210420_1127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53" y="3146742"/>
            <a:ext cx="2063403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8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1723" y="323556"/>
            <a:ext cx="6762750" cy="409048"/>
          </a:xfrm>
        </p:spPr>
        <p:txBody>
          <a:bodyPr/>
          <a:lstStyle/>
          <a:p>
            <a:r>
              <a:rPr lang="ru-RU" dirty="0" smtClean="0">
                <a:cs typeface="Times New Roman" panose="02020603050405020304" pitchFamily="18" charset="0"/>
              </a:rPr>
              <a:t>Показатели поведенческого аудита безопасности</a:t>
            </a:r>
            <a:endParaRPr lang="ru-RU" dirty="0">
              <a:cs typeface="Times New Roman" panose="02020603050405020304" pitchFamily="18" charset="0"/>
            </a:endParaRPr>
          </a:p>
        </p:txBody>
      </p:sp>
      <p:pic>
        <p:nvPicPr>
          <p:cNvPr id="6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84" y="11"/>
            <a:ext cx="1878313" cy="1056139"/>
          </a:xfrm>
          <a:prstGeom prst="rect">
            <a:avLst/>
          </a:prstGeom>
          <a:noFill/>
        </p:spPr>
      </p:pic>
      <p:graphicFrame>
        <p:nvGraphicFramePr>
          <p:cNvPr id="10" name="Диаграмма 9"/>
          <p:cNvGraphicFramePr/>
          <p:nvPr>
            <p:extLst/>
          </p:nvPr>
        </p:nvGraphicFramePr>
        <p:xfrm>
          <a:off x="63884" y="1166453"/>
          <a:ext cx="4606087" cy="3386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605874215"/>
              </p:ext>
            </p:extLst>
          </p:nvPr>
        </p:nvGraphicFramePr>
        <p:xfrm>
          <a:off x="4807515" y="1166453"/>
          <a:ext cx="4351283" cy="3411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5206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3a840fa-7669-4b92-8de1-ee501749140f">ZM6P4VP4USYZ-584-1499</_dlc_DocId>
    <_dlc_DocIdUrl xmlns="43a840fa-7669-4b92-8de1-ee501749140f">
      <Url>http://portal/CCOiCMI/_layouts/15/DocIdRedir.aspx?ID=ZM6P4VP4USYZ-584-1499</Url>
      <Description>ZM6P4VP4USYZ-584-1499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F018DC949D6CE44AC5A77C2C14B78D2" ma:contentTypeVersion="0" ma:contentTypeDescription="Создание документа." ma:contentTypeScope="" ma:versionID="db23119801961f14dc36909b273f20bd">
  <xsd:schema xmlns:xsd="http://www.w3.org/2001/XMLSchema" xmlns:xs="http://www.w3.org/2001/XMLSchema" xmlns:p="http://schemas.microsoft.com/office/2006/metadata/properties" xmlns:ns2="43a840fa-7669-4b92-8de1-ee501749140f" targetNamespace="http://schemas.microsoft.com/office/2006/metadata/properties" ma:root="true" ma:fieldsID="f621bcfbf4153bfa549cb78376659747" ns2:_="">
    <xsd:import namespace="43a840fa-7669-4b92-8de1-ee501749140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a840fa-7669-4b92-8de1-ee501749140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869A3D-C884-438F-8DF2-3820487765A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1D8E0286-6DD0-4CC8-85EC-28F6273056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D77036-C6E2-4E1C-A756-D410C5ED4FCE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43a840fa-7669-4b92-8de1-ee501749140f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32936F7C-7CE4-470E-811C-DB116F1E1C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a840fa-7669-4b92-8de1-ee50174914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21246</TotalTime>
  <Words>4194</Words>
  <Application>Microsoft Office PowerPoint</Application>
  <PresentationFormat>Экран (16:9)</PresentationFormat>
  <Paragraphs>418</Paragraphs>
  <Slides>34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34</vt:i4>
      </vt:variant>
    </vt:vector>
  </HeadingPairs>
  <TitlesOfParts>
    <vt:vector size="47" baseType="lpstr">
      <vt:lpstr>Arial</vt:lpstr>
      <vt:lpstr>Arial Narrow</vt:lpstr>
      <vt:lpstr>Calibri</vt:lpstr>
      <vt:lpstr>Times New Roman</vt:lpstr>
      <vt:lpstr>4_Специальное оформление</vt:lpstr>
      <vt:lpstr>5_Специальное оформление</vt:lpstr>
      <vt:lpstr>7_Специальное оформление</vt:lpstr>
      <vt:lpstr>6_Специальное оформление</vt:lpstr>
      <vt:lpstr>8_Специальное оформление</vt:lpstr>
      <vt:lpstr>9_Специальное оформление</vt:lpstr>
      <vt:lpstr>10_Специальное оформление</vt:lpstr>
      <vt:lpstr>11_Специальное оформление</vt:lpstr>
      <vt:lpstr>12_Специальное оформление</vt:lpstr>
      <vt:lpstr>Презентация PowerPoint</vt:lpstr>
      <vt:lpstr>Презентация PowerPoint</vt:lpstr>
      <vt:lpstr>Презентация PowerPoint</vt:lpstr>
      <vt:lpstr>Программа нулевой травматизм</vt:lpstr>
      <vt:lpstr>Идентификация, оценка и управление рисками в области производственной безопасности</vt:lpstr>
      <vt:lpstr>Административно-производственный контроль (IV уровень) в 2023 году</vt:lpstr>
      <vt:lpstr>Показатели количества выявленных несоответствий на одну проверку  объектов Общества в 2023 году</vt:lpstr>
      <vt:lpstr>Поведенческий аудит безопасности</vt:lpstr>
      <vt:lpstr>Показатели поведенческого аудита безопасности</vt:lpstr>
      <vt:lpstr>Отработка навыков выполнения работ повышенной опасности</vt:lpstr>
      <vt:lpstr>Обеспечение работников средствами  индивидуальной защиты</vt:lpstr>
      <vt:lpstr>Готовность к ликвидации аварий и инцидентов</vt:lpstr>
      <vt:lpstr>Реализация мероприятий, направленных на профилактику  несчастных случаев </vt:lpstr>
      <vt:lpstr> Реализация мероприятий, направленных на профилактику несчастных случаев </vt:lpstr>
      <vt:lpstr>Реализация мероприятий, направленных на профилактику  несчастных случаев </vt:lpstr>
      <vt:lpstr>Улучшение рабочих мест водителей</vt:lpstr>
      <vt:lpstr>Повышение уровня промышленной  безопасности  и условий труда за счет внедрения нового оборудования</vt:lpstr>
      <vt:lpstr>Результаты специальной оценки условий труда</vt:lpstr>
      <vt:lpstr>Результаты специальной оценки условий труда </vt:lpstr>
      <vt:lpstr>Статистика профзаболеваний </vt:lpstr>
      <vt:lpstr>Видеофиксация работ повышенной опасности</vt:lpstr>
      <vt:lpstr>Барьер безопасности при производстве ремонтных (огневых) работ. Проводная СКБ-1</vt:lpstr>
      <vt:lpstr>Барьер безопасности при производстве ремонтных (огневых) работ.  СКБ-2 (проводная)</vt:lpstr>
      <vt:lpstr>Барьер безопасности при производстве ремонтных (огневых) работ.  СКБ-2 Самара (проводная)</vt:lpstr>
      <vt:lpstr>Барьер безопасности при производстве ремонтных (огневых) работ. Беспроводная система контроля безопасности СКБ-3</vt:lpstr>
      <vt:lpstr>Барьер безопасности при производстве ремонтных (огневых) работ. Технология проведения ремонтных (огневых)  работ на газопроводах действующих объектах магистральных газопроводов с применение БСКБ-3</vt:lpstr>
      <vt:lpstr>Барьер безопасности при производстве ремонтных (огневых) работ. Управление автоматической беспроводной системой контроля безопасности (БСКБ)-3. Программное обеспечение. Командный пункт за пределами опасной зоны</vt:lpstr>
      <vt:lpstr>Барьер безопасности при производстве ремонтных (огневых) работ.  Беспроводная система контроля безопасности СКБ-3</vt:lpstr>
      <vt:lpstr>  Барьер безопасности при проведении работ повышенной опасности. Стенд гидравлических испытаний</vt:lpstr>
      <vt:lpstr>  Барьер безопасности при проведении работ повышенной опасности.  Стенд гидравлических испытаний</vt:lpstr>
      <vt:lpstr>   Барьер безопасности при проведении работ повышенной опасности. Специальная напорная вентиляторная установка</vt:lpstr>
      <vt:lpstr>Презентация PowerPoint</vt:lpstr>
      <vt:lpstr>Система менеджмента в области охраны здоровья и безопасности труда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julia</dc:creator>
  <cp:lastModifiedBy>Нарушев Валерий Иванович</cp:lastModifiedBy>
  <cp:revision>638</cp:revision>
  <cp:lastPrinted>2023-08-11T05:56:23Z</cp:lastPrinted>
  <dcterms:created xsi:type="dcterms:W3CDTF">2016-02-05T10:31:15Z</dcterms:created>
  <dcterms:modified xsi:type="dcterms:W3CDTF">2025-02-06T04:17:16Z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0x010100DF018DC949D6CE44AC5A77C2C14B78D2</vt:lpwstr>
  </property>
  <property fmtid="{D5CDD505-2E9C-101B-9397-08002B2CF9AE}" pid="3" name="_dlc_DocIdItemGuid">
    <vt:lpwstr>dc2e3b86-a714-4407-9e76-a391112b491f</vt:lpwstr>
  </property>
</Properties>
</file>